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16"/>
  </p:notesMasterIdLst>
  <p:sldIdLst>
    <p:sldId id="260" r:id="rId2"/>
    <p:sldId id="256" r:id="rId3"/>
    <p:sldId id="261" r:id="rId4"/>
    <p:sldId id="266" r:id="rId5"/>
    <p:sldId id="265" r:id="rId6"/>
    <p:sldId id="262" r:id="rId7"/>
    <p:sldId id="263" r:id="rId8"/>
    <p:sldId id="258" r:id="rId9"/>
    <p:sldId id="259" r:id="rId10"/>
    <p:sldId id="264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1" autoAdjust="0"/>
  </p:normalViewPr>
  <p:slideViewPr>
    <p:cSldViewPr>
      <p:cViewPr>
        <p:scale>
          <a:sx n="75" d="100"/>
          <a:sy n="75" d="100"/>
        </p:scale>
        <p:origin x="1734" y="8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/>
              <a:t>Экономический</a:t>
            </a:r>
            <a:r>
              <a:rPr lang="ru-RU" sz="2400" b="1" baseline="0" dirty="0" smtClean="0"/>
              <a:t> показатели при ямочном ремонте автоматизированным и ручным способом</a:t>
            </a:r>
            <a:endParaRPr lang="ru-RU" sz="2400" b="1" dirty="0"/>
          </a:p>
        </c:rich>
      </c:tx>
      <c:layout>
        <c:manualLayout>
          <c:xMode val="edge"/>
          <c:yMode val="edge"/>
          <c:x val="8.2345395966104781E-2"/>
          <c:y val="1.29050701683552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dLbl>
              <c:idx val="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58254093771715"/>
                      <c:h val="8.4863586585617462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Ручной</c:v>
                </c:pt>
                <c:pt idx="1">
                  <c:v>Автоматизированный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18404</c:v>
                </c:pt>
                <c:pt idx="1">
                  <c:v>16547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8646232"/>
        <c:axId val="348645840"/>
      </c:barChart>
      <c:catAx>
        <c:axId val="348646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8645840"/>
        <c:auto val="1"/>
        <c:lblAlgn val="ctr"/>
        <c:lblOffset val="100"/>
        <c:noMultiLvlLbl val="0"/>
      </c:catAx>
      <c:valAx>
        <c:axId val="348645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8646232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C77A6-B463-46C2-8B83-F7E02490255F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91A65-6698-48A5-8C15-0DB9A1E63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3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91A65-6698-48A5-8C15-0DB9A1E6322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936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012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765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0931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353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6247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985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73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21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752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253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659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606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187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327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070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404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29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340768"/>
            <a:ext cx="6842721" cy="223224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Номинация </a:t>
            </a:r>
            <a:r>
              <a:rPr lang="ru-RU" sz="2800" b="1" dirty="0"/>
              <a:t>«ДОРОГИ РОССИИ»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тема </a:t>
            </a:r>
            <a:r>
              <a:rPr lang="ru-RU" sz="2800" dirty="0"/>
              <a:t>: «</a:t>
            </a:r>
            <a:r>
              <a:rPr lang="ru-RU" sz="2800" b="1" dirty="0"/>
              <a:t>Автоматизированная система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>	</a:t>
            </a:r>
            <a:r>
              <a:rPr lang="ru-RU" sz="2800" b="1" dirty="0" smtClean="0"/>
              <a:t>		ремонта </a:t>
            </a:r>
            <a:r>
              <a:rPr lang="ru-RU" sz="2800" b="1" dirty="0"/>
              <a:t>дорог»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1600" y="4725144"/>
            <a:ext cx="6626697" cy="2584449"/>
          </a:xfrm>
        </p:spPr>
        <p:txBody>
          <a:bodyPr>
            <a:normAutofit/>
          </a:bodyPr>
          <a:lstStyle/>
          <a:p>
            <a:r>
              <a:rPr lang="ru-RU" sz="1600" b="1" dirty="0"/>
              <a:t>Автор: Лесь Даниил Вадимович  </a:t>
            </a:r>
          </a:p>
          <a:p>
            <a:r>
              <a:rPr lang="ru-RU" sz="1600" b="1" dirty="0"/>
              <a:t>Научный руководитель: Кучугурный Александр Валерьевич  </a:t>
            </a:r>
          </a:p>
          <a:p>
            <a:r>
              <a:rPr lang="ru-RU" sz="1600" b="1" dirty="0"/>
              <a:t>Преподаватель дополнительного образования, </a:t>
            </a:r>
            <a:r>
              <a:rPr lang="ru-RU" sz="1600" b="1" dirty="0" smtClean="0"/>
              <a:t>МАУ ДО </a:t>
            </a:r>
            <a:r>
              <a:rPr lang="ru-RU" sz="1600" b="1" dirty="0"/>
              <a:t>центр «Интеллект»</a:t>
            </a:r>
          </a:p>
          <a:p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26429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льзователь\Desktop\17063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348880"/>
            <a:ext cx="9433048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адпись 2"/>
          <p:cNvSpPr txBox="1">
            <a:spLocks noChangeArrowheads="1"/>
          </p:cNvSpPr>
          <p:nvPr/>
        </p:nvSpPr>
        <p:spPr bwMode="auto">
          <a:xfrm>
            <a:off x="2915816" y="6280450"/>
            <a:ext cx="3240360" cy="35580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Траектория движения </a:t>
            </a:r>
            <a:r>
              <a:rPr lang="ru-RU" sz="1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роботов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адпись 2"/>
          <p:cNvSpPr txBox="1">
            <a:spLocks noChangeArrowheads="1"/>
          </p:cNvSpPr>
          <p:nvPr/>
        </p:nvSpPr>
        <p:spPr bwMode="auto">
          <a:xfrm>
            <a:off x="5004048" y="1897060"/>
            <a:ext cx="1758979" cy="35580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Разметка ямы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352397" y="2486569"/>
            <a:ext cx="14713" cy="13799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4626501" y="3789040"/>
            <a:ext cx="233531" cy="24338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611560" y="820614"/>
            <a:ext cx="6408712" cy="7200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dirty="0"/>
              <a:t>Разметка карты ремонта дорожного покрытия</a:t>
            </a:r>
          </a:p>
        </p:txBody>
      </p:sp>
    </p:spTree>
    <p:extLst>
      <p:ext uri="{BB962C8B-B14F-4D97-AF65-F5344CB8AC3E}">
        <p14:creationId xmlns:p14="http://schemas.microsoft.com/office/powerpoint/2010/main" val="288516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Блок-схема: типовой процесс 74"/>
          <p:cNvSpPr/>
          <p:nvPr/>
        </p:nvSpPr>
        <p:spPr>
          <a:xfrm>
            <a:off x="6223114" y="2610584"/>
            <a:ext cx="2159635" cy="1079500"/>
          </a:xfrm>
          <a:prstGeom prst="flowChartPredefinedProcess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Движение по линии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6" name="Прямая со стрелкой 75"/>
          <p:cNvCxnSpPr/>
          <p:nvPr/>
        </p:nvCxnSpPr>
        <p:spPr>
          <a:xfrm>
            <a:off x="7337539" y="3688814"/>
            <a:ext cx="0" cy="35941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Блок-схема: решение 76"/>
          <p:cNvSpPr/>
          <p:nvPr/>
        </p:nvSpPr>
        <p:spPr>
          <a:xfrm>
            <a:off x="6263119" y="4048859"/>
            <a:ext cx="2159635" cy="1079500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Найдена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отметка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8" name="Блок-схема: процесс 77"/>
          <p:cNvSpPr/>
          <p:nvPr/>
        </p:nvSpPr>
        <p:spPr>
          <a:xfrm>
            <a:off x="5889739" y="4182209"/>
            <a:ext cx="668655" cy="532130"/>
          </a:xfrm>
          <a:prstGeom prst="flowChartProcess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Нет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9" name="Блок-схема: процесс 78"/>
          <p:cNvSpPr/>
          <p:nvPr/>
        </p:nvSpPr>
        <p:spPr>
          <a:xfrm>
            <a:off x="7463904" y="4929604"/>
            <a:ext cx="668655" cy="532130"/>
          </a:xfrm>
          <a:prstGeom prst="flowChartProcess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0" name="Блок-схема: типовой процесс 79"/>
          <p:cNvSpPr/>
          <p:nvPr/>
        </p:nvSpPr>
        <p:spPr>
          <a:xfrm>
            <a:off x="368617" y="2038852"/>
            <a:ext cx="2159635" cy="1079500"/>
          </a:xfrm>
          <a:prstGeom prst="flowChartPredefinedProcess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Самотестирование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" name="Блок-схема: знак завершения 80"/>
          <p:cNvSpPr/>
          <p:nvPr/>
        </p:nvSpPr>
        <p:spPr>
          <a:xfrm>
            <a:off x="2319337" y="341497"/>
            <a:ext cx="2159635" cy="449580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Начало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" name="Блок-схема: типовой процесс 81"/>
          <p:cNvSpPr/>
          <p:nvPr/>
        </p:nvSpPr>
        <p:spPr>
          <a:xfrm>
            <a:off x="364172" y="4810627"/>
            <a:ext cx="2159635" cy="1079500"/>
          </a:xfrm>
          <a:prstGeom prst="flowChartPredefinedProcess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Загрузка асфальта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3" name="Блок-схема: решение 82"/>
          <p:cNvSpPr/>
          <p:nvPr/>
        </p:nvSpPr>
        <p:spPr>
          <a:xfrm>
            <a:off x="2281872" y="1136517"/>
            <a:ext cx="2159635" cy="1079500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Начать тест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4" name="Блок-схема: процесс 83"/>
          <p:cNvSpPr/>
          <p:nvPr/>
        </p:nvSpPr>
        <p:spPr>
          <a:xfrm>
            <a:off x="1874202" y="1294632"/>
            <a:ext cx="668655" cy="532130"/>
          </a:xfrm>
          <a:prstGeom prst="flowChartProcess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5" name="Блок-схема: решение 84"/>
          <p:cNvSpPr/>
          <p:nvPr/>
        </p:nvSpPr>
        <p:spPr>
          <a:xfrm>
            <a:off x="2279967" y="3816217"/>
            <a:ext cx="2159635" cy="1079500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Смесь в норме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" name="Блок-схема: процесс 85"/>
          <p:cNvSpPr/>
          <p:nvPr/>
        </p:nvSpPr>
        <p:spPr>
          <a:xfrm>
            <a:off x="3372167" y="4897622"/>
            <a:ext cx="668655" cy="532130"/>
          </a:xfrm>
          <a:prstGeom prst="flowChartProcess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7" name="Блок-схема: процесс 86"/>
          <p:cNvSpPr/>
          <p:nvPr/>
        </p:nvSpPr>
        <p:spPr>
          <a:xfrm>
            <a:off x="3595687" y="2077587"/>
            <a:ext cx="668655" cy="532130"/>
          </a:xfrm>
          <a:prstGeom prst="flowChartProcess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Нет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8" name="Блок-схема: процесс 87"/>
          <p:cNvSpPr/>
          <p:nvPr/>
        </p:nvSpPr>
        <p:spPr>
          <a:xfrm>
            <a:off x="1594167" y="3936232"/>
            <a:ext cx="668655" cy="532130"/>
          </a:xfrm>
          <a:prstGeom prst="flowChartProcess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Нет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9" name="Группа 88"/>
          <p:cNvGrpSpPr/>
          <p:nvPr/>
        </p:nvGrpSpPr>
        <p:grpSpPr>
          <a:xfrm>
            <a:off x="5483339" y="2446119"/>
            <a:ext cx="1842770" cy="2142490"/>
            <a:chOff x="0" y="0"/>
            <a:chExt cx="1661795" cy="2142698"/>
          </a:xfrm>
        </p:grpSpPr>
        <p:cxnSp>
          <p:nvCxnSpPr>
            <p:cNvPr id="90" name="Прямая со стрелкой 89"/>
            <p:cNvCxnSpPr/>
            <p:nvPr/>
          </p:nvCxnSpPr>
          <p:spPr>
            <a:xfrm flipH="1" flipV="1">
              <a:off x="0" y="2142698"/>
              <a:ext cx="61404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 стрелкой 90"/>
            <p:cNvCxnSpPr/>
            <p:nvPr/>
          </p:nvCxnSpPr>
          <p:spPr>
            <a:xfrm>
              <a:off x="0" y="27295"/>
              <a:ext cx="0" cy="211455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 стрелкой 91"/>
            <p:cNvCxnSpPr/>
            <p:nvPr/>
          </p:nvCxnSpPr>
          <p:spPr>
            <a:xfrm flipH="1">
              <a:off x="0" y="0"/>
              <a:ext cx="166179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3" name="Прямая со стрелкой 92"/>
          <p:cNvCxnSpPr/>
          <p:nvPr/>
        </p:nvCxnSpPr>
        <p:spPr>
          <a:xfrm>
            <a:off x="3376612" y="782187"/>
            <a:ext cx="0" cy="35941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>
            <a:off x="3372167" y="4895717"/>
            <a:ext cx="0" cy="134175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 flipH="1">
            <a:off x="3348037" y="2220462"/>
            <a:ext cx="0" cy="158305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 flipH="1">
            <a:off x="1462087" y="1658487"/>
            <a:ext cx="0" cy="35941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 flipH="1" flipV="1">
            <a:off x="1443037" y="1668012"/>
            <a:ext cx="845185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Группа 97"/>
          <p:cNvGrpSpPr/>
          <p:nvPr/>
        </p:nvGrpSpPr>
        <p:grpSpPr>
          <a:xfrm>
            <a:off x="1433512" y="4363587"/>
            <a:ext cx="845185" cy="450215"/>
            <a:chOff x="0" y="0"/>
            <a:chExt cx="845185" cy="768350"/>
          </a:xfrm>
        </p:grpSpPr>
        <p:cxnSp>
          <p:nvCxnSpPr>
            <p:cNvPr id="99" name="Прямая со стрелкой 98"/>
            <p:cNvCxnSpPr/>
            <p:nvPr/>
          </p:nvCxnSpPr>
          <p:spPr>
            <a:xfrm flipH="1">
              <a:off x="7951" y="0"/>
              <a:ext cx="0" cy="76835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 стрелкой 99"/>
            <p:cNvCxnSpPr/>
            <p:nvPr/>
          </p:nvCxnSpPr>
          <p:spPr>
            <a:xfrm flipH="1" flipV="1">
              <a:off x="0" y="0"/>
              <a:ext cx="84518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1" name="Прямая со стрелкой 100"/>
          <p:cNvCxnSpPr/>
          <p:nvPr/>
        </p:nvCxnSpPr>
        <p:spPr>
          <a:xfrm>
            <a:off x="1500187" y="3115812"/>
            <a:ext cx="0" cy="35941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 flipH="1">
            <a:off x="1481137" y="3477762"/>
            <a:ext cx="1875790" cy="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>
            <a:off x="1481137" y="5878062"/>
            <a:ext cx="0" cy="35941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 flipH="1">
            <a:off x="1475656" y="6237312"/>
            <a:ext cx="1875790" cy="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Блок-схема: ссылка на другую страницу 104"/>
          <p:cNvSpPr/>
          <p:nvPr/>
        </p:nvSpPr>
        <p:spPr>
          <a:xfrm>
            <a:off x="7060044" y="5490944"/>
            <a:ext cx="467995" cy="467995"/>
          </a:xfrm>
          <a:prstGeom prst="flowChartOffpage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6" name="Прямая со стрелкой 105"/>
          <p:cNvCxnSpPr/>
          <p:nvPr/>
        </p:nvCxnSpPr>
        <p:spPr>
          <a:xfrm>
            <a:off x="7337539" y="5134709"/>
            <a:ext cx="0" cy="35941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Группа 106"/>
          <p:cNvGrpSpPr/>
          <p:nvPr/>
        </p:nvGrpSpPr>
        <p:grpSpPr>
          <a:xfrm>
            <a:off x="3335972" y="2686552"/>
            <a:ext cx="1723390" cy="823595"/>
            <a:chOff x="0" y="0"/>
            <a:chExt cx="1723594" cy="824024"/>
          </a:xfrm>
        </p:grpSpPr>
        <p:sp>
          <p:nvSpPr>
            <p:cNvPr id="108" name="Блок-схема: ссылка на другую страницу 107"/>
            <p:cNvSpPr/>
            <p:nvPr/>
          </p:nvSpPr>
          <p:spPr>
            <a:xfrm>
              <a:off x="1255594" y="0"/>
              <a:ext cx="468000" cy="468000"/>
            </a:xfrm>
            <a:prstGeom prst="flowChartOffpageConnector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1400" b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9" name="Прямая со стрелкой 108"/>
            <p:cNvCxnSpPr/>
            <p:nvPr/>
          </p:nvCxnSpPr>
          <p:spPr>
            <a:xfrm flipV="1">
              <a:off x="0" y="818865"/>
              <a:ext cx="149733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 стрелкой 109"/>
            <p:cNvCxnSpPr/>
            <p:nvPr/>
          </p:nvCxnSpPr>
          <p:spPr>
            <a:xfrm>
              <a:off x="1487606" y="464024"/>
              <a:ext cx="0" cy="360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Блок-схема: знак завершения 110"/>
          <p:cNvSpPr/>
          <p:nvPr/>
        </p:nvSpPr>
        <p:spPr>
          <a:xfrm>
            <a:off x="4471353" y="434638"/>
            <a:ext cx="4958749" cy="862832"/>
          </a:xfrm>
          <a:prstGeom prst="flowChartTerminator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Алгоритм работы автоматизированной системы ремонта асфальта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3" name="Rectangle 1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4" name="Rectangle 14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  <a:tab pos="4548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  <a:tab pos="4548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  <a:tab pos="4548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  <a:tab pos="4548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  <a:tab pos="4548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  <a:tab pos="4548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  <a:tab pos="4548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  <a:tab pos="4548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  <a:tab pos="4548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4548188" algn="l"/>
              </a:tabLst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4548188" algn="l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4548188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" name="Rectangle 16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0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28" name="Прямая со стрелкой 127"/>
          <p:cNvCxnSpPr/>
          <p:nvPr/>
        </p:nvCxnSpPr>
        <p:spPr>
          <a:xfrm>
            <a:off x="7326109" y="2266414"/>
            <a:ext cx="0" cy="35941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Блок-схема: узел 128"/>
          <p:cNvSpPr/>
          <p:nvPr/>
        </p:nvSpPr>
        <p:spPr>
          <a:xfrm>
            <a:off x="3170554" y="6211882"/>
            <a:ext cx="457200" cy="457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0" name="Блок-схема: узел 129"/>
          <p:cNvSpPr/>
          <p:nvPr/>
        </p:nvSpPr>
        <p:spPr>
          <a:xfrm>
            <a:off x="7097509" y="1813293"/>
            <a:ext cx="457200" cy="457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64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ссылка на другую страницу 1"/>
          <p:cNvSpPr/>
          <p:nvPr/>
        </p:nvSpPr>
        <p:spPr>
          <a:xfrm>
            <a:off x="2414439" y="185326"/>
            <a:ext cx="467995" cy="467995"/>
          </a:xfrm>
          <a:prstGeom prst="flowChartOffpage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типовой процесс 2"/>
          <p:cNvSpPr/>
          <p:nvPr/>
        </p:nvSpPr>
        <p:spPr>
          <a:xfrm>
            <a:off x="1547664" y="1052736"/>
            <a:ext cx="2159635" cy="1079500"/>
          </a:xfrm>
          <a:prstGeom prst="flowChartPredefinedProcess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Демонтаж асфальта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Блок-схема: решение 3"/>
          <p:cNvSpPr/>
          <p:nvPr/>
        </p:nvSpPr>
        <p:spPr>
          <a:xfrm>
            <a:off x="1566714" y="2491011"/>
            <a:ext cx="2159635" cy="1079500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Вызрез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выполнен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214289" y="2624361"/>
            <a:ext cx="668655" cy="532130"/>
          </a:xfrm>
          <a:prstGeom prst="flowChartProcess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Нет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652564" y="3481611"/>
            <a:ext cx="668655" cy="532130"/>
          </a:xfrm>
          <a:prstGeom prst="flowChartProcess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типовой процесс 6"/>
          <p:cNvSpPr/>
          <p:nvPr/>
        </p:nvSpPr>
        <p:spPr>
          <a:xfrm>
            <a:off x="1528614" y="3919761"/>
            <a:ext cx="2159635" cy="1079500"/>
          </a:xfrm>
          <a:prstGeom prst="flowChartPredefinedProcess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Выгрузка смеси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2660571" y="662211"/>
            <a:ext cx="0" cy="35999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644668" y="3548495"/>
            <a:ext cx="0" cy="35999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732240" y="2564949"/>
            <a:ext cx="0" cy="35999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23"/>
          <p:cNvGrpSpPr/>
          <p:nvPr/>
        </p:nvGrpSpPr>
        <p:grpSpPr>
          <a:xfrm>
            <a:off x="998748" y="884845"/>
            <a:ext cx="1661795" cy="2142668"/>
            <a:chOff x="0" y="0"/>
            <a:chExt cx="1661795" cy="2142698"/>
          </a:xfrm>
        </p:grpSpPr>
        <p:cxnSp>
          <p:nvCxnSpPr>
            <p:cNvPr id="31" name="Прямая со стрелкой 30"/>
            <p:cNvCxnSpPr/>
            <p:nvPr/>
          </p:nvCxnSpPr>
          <p:spPr>
            <a:xfrm flipH="1" flipV="1">
              <a:off x="0" y="2142698"/>
              <a:ext cx="61404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>
              <a:off x="0" y="27295"/>
              <a:ext cx="0" cy="211455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 flipH="1">
              <a:off x="0" y="0"/>
              <a:ext cx="166179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Прямая со стрелкой 24"/>
          <p:cNvCxnSpPr/>
          <p:nvPr/>
        </p:nvCxnSpPr>
        <p:spPr>
          <a:xfrm>
            <a:off x="2636717" y="2125231"/>
            <a:ext cx="0" cy="35999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25"/>
          <p:cNvGrpSpPr/>
          <p:nvPr/>
        </p:nvGrpSpPr>
        <p:grpSpPr>
          <a:xfrm>
            <a:off x="974894" y="3739323"/>
            <a:ext cx="1661795" cy="2142668"/>
            <a:chOff x="0" y="0"/>
            <a:chExt cx="1661795" cy="2142698"/>
          </a:xfrm>
        </p:grpSpPr>
        <p:cxnSp>
          <p:nvCxnSpPr>
            <p:cNvPr id="28" name="Прямая со стрелкой 27"/>
            <p:cNvCxnSpPr/>
            <p:nvPr/>
          </p:nvCxnSpPr>
          <p:spPr>
            <a:xfrm flipH="1" flipV="1">
              <a:off x="0" y="2142698"/>
              <a:ext cx="61404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/>
            <p:nvPr/>
          </p:nvCxnSpPr>
          <p:spPr>
            <a:xfrm>
              <a:off x="0" y="27295"/>
              <a:ext cx="0" cy="211455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 flipH="1">
              <a:off x="0" y="0"/>
              <a:ext cx="166179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Прямая со стрелкой 26"/>
          <p:cNvCxnSpPr/>
          <p:nvPr/>
        </p:nvCxnSpPr>
        <p:spPr>
          <a:xfrm>
            <a:off x="2636717" y="4987661"/>
            <a:ext cx="0" cy="35999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Блок-схема: решение 8"/>
          <p:cNvSpPr/>
          <p:nvPr/>
        </p:nvSpPr>
        <p:spPr>
          <a:xfrm>
            <a:off x="1547664" y="5358036"/>
            <a:ext cx="2159635" cy="1079500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Выгружено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1195239" y="5491386"/>
            <a:ext cx="668655" cy="532130"/>
          </a:xfrm>
          <a:prstGeom prst="flowChartProcess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Нет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3688249" y="5405812"/>
            <a:ext cx="668655" cy="532130"/>
          </a:xfrm>
          <a:prstGeom prst="flowChartProcess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Блок-схема: ссылка на другую страницу 11"/>
          <p:cNvSpPr/>
          <p:nvPr/>
        </p:nvSpPr>
        <p:spPr>
          <a:xfrm>
            <a:off x="6488603" y="4356641"/>
            <a:ext cx="467995" cy="467995"/>
          </a:xfrm>
          <a:prstGeom prst="flowChartOffpageConnec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типовой процесс 12"/>
          <p:cNvSpPr/>
          <p:nvPr/>
        </p:nvSpPr>
        <p:spPr>
          <a:xfrm>
            <a:off x="5796136" y="1544861"/>
            <a:ext cx="2159635" cy="1079500"/>
          </a:xfrm>
          <a:prstGeom prst="flowChartPredefinedProcess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Уплотнение выгруженного асфальта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5060806" y="1367696"/>
            <a:ext cx="1661795" cy="2142698"/>
            <a:chOff x="0" y="0"/>
            <a:chExt cx="1661795" cy="2142698"/>
          </a:xfrm>
        </p:grpSpPr>
        <p:cxnSp>
          <p:nvCxnSpPr>
            <p:cNvPr id="18" name="Прямая со стрелкой 17"/>
            <p:cNvCxnSpPr/>
            <p:nvPr/>
          </p:nvCxnSpPr>
          <p:spPr>
            <a:xfrm flipH="1" flipV="1">
              <a:off x="0" y="2142698"/>
              <a:ext cx="61404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>
              <a:off x="0" y="27295"/>
              <a:ext cx="0" cy="211455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 flipH="1">
              <a:off x="0" y="0"/>
              <a:ext cx="166179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Блок-схема: решение 14"/>
          <p:cNvSpPr/>
          <p:nvPr/>
        </p:nvSpPr>
        <p:spPr>
          <a:xfrm>
            <a:off x="5643736" y="2945671"/>
            <a:ext cx="2159635" cy="1079500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Уплотнено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5276706" y="2952021"/>
            <a:ext cx="668655" cy="532130"/>
          </a:xfrm>
          <a:prstGeom prst="flowChartProcess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Нет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6898496" y="3824511"/>
            <a:ext cx="668655" cy="532130"/>
          </a:xfrm>
          <a:prstGeom prst="flowChartProcess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6723840" y="3996646"/>
            <a:ext cx="0" cy="35999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3707904" y="5877272"/>
            <a:ext cx="576064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Блок-схема: узел 69"/>
          <p:cNvSpPr/>
          <p:nvPr/>
        </p:nvSpPr>
        <p:spPr>
          <a:xfrm>
            <a:off x="4249856" y="5648672"/>
            <a:ext cx="457200" cy="457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1" name="Блок-схема: узел 70"/>
          <p:cNvSpPr/>
          <p:nvPr/>
        </p:nvSpPr>
        <p:spPr>
          <a:xfrm>
            <a:off x="6488603" y="683540"/>
            <a:ext cx="457200" cy="457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72" name="Прямая со стрелкой 71"/>
          <p:cNvCxnSpPr/>
          <p:nvPr/>
        </p:nvCxnSpPr>
        <p:spPr>
          <a:xfrm>
            <a:off x="6723841" y="1214993"/>
            <a:ext cx="0" cy="35999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169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Прямая со стрелкой 53"/>
          <p:cNvCxnSpPr/>
          <p:nvPr/>
        </p:nvCxnSpPr>
        <p:spPr>
          <a:xfrm flipV="1">
            <a:off x="4850740" y="3596733"/>
            <a:ext cx="1394415" cy="2898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203848" y="5805264"/>
            <a:ext cx="1005521" cy="20611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Блок-схема: процесс 2"/>
          <p:cNvSpPr/>
          <p:nvPr/>
        </p:nvSpPr>
        <p:spPr>
          <a:xfrm>
            <a:off x="611560" y="2530613"/>
            <a:ext cx="668643" cy="532122"/>
          </a:xfrm>
          <a:prstGeom prst="flowChartProcess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Нет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Блок-схема: процесс 3"/>
          <p:cNvSpPr/>
          <p:nvPr/>
        </p:nvSpPr>
        <p:spPr>
          <a:xfrm>
            <a:off x="2464711" y="3359657"/>
            <a:ext cx="668643" cy="532122"/>
          </a:xfrm>
          <a:prstGeom prst="flowChartProcess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3142306" y="5889841"/>
            <a:ext cx="668643" cy="532122"/>
          </a:xfrm>
          <a:prstGeom prst="flowChartProcess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Нет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решение 5"/>
          <p:cNvSpPr/>
          <p:nvPr/>
        </p:nvSpPr>
        <p:spPr>
          <a:xfrm>
            <a:off x="1245533" y="2359927"/>
            <a:ext cx="2159596" cy="1079484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err="1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Сообщ</a:t>
            </a:r>
            <a:r>
              <a:rPr lang="en-US" sz="16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6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«Работа»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1208957" y="116632"/>
            <a:ext cx="2159596" cy="449573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Начало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1294300" y="921292"/>
            <a:ext cx="2033233" cy="1087739"/>
          </a:xfrm>
          <a:prstGeom prst="flowChartProcess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Движение по линии на дистанции от 1 робота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330875" y="3822946"/>
            <a:ext cx="2033233" cy="1087739"/>
          </a:xfrm>
          <a:prstGeom prst="flowChartProcess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Стоп моторы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5117095" y="2124619"/>
            <a:ext cx="2033233" cy="1087739"/>
          </a:xfrm>
          <a:prstGeom prst="flowChartProcess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Загрузка в бункер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Сообщение «Загружено» 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3110875" y="5285964"/>
            <a:ext cx="668622" cy="532255"/>
          </a:xfrm>
          <a:prstGeom prst="flowChartProcess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Блок-схема: решение 11"/>
          <p:cNvSpPr/>
          <p:nvPr/>
        </p:nvSpPr>
        <p:spPr>
          <a:xfrm>
            <a:off x="1306491" y="5273773"/>
            <a:ext cx="2159596" cy="1079484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 err="1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Сообщ</a:t>
            </a:r>
            <a:r>
              <a:rPr lang="en-US" sz="16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600" b="1" dirty="0" smtClean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«Загрузка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Блок-схема: решение 12"/>
          <p:cNvSpPr/>
          <p:nvPr/>
        </p:nvSpPr>
        <p:spPr>
          <a:xfrm>
            <a:off x="5160170" y="3865109"/>
            <a:ext cx="2159596" cy="1079484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Сообщение  «Следуй»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3305943" y="7943782"/>
            <a:ext cx="668622" cy="532255"/>
          </a:xfrm>
          <a:prstGeom prst="flowChartProcess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904163" y="8053508"/>
            <a:ext cx="668643" cy="532122"/>
          </a:xfrm>
          <a:prstGeom prst="flowChartProcess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Нет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733478" y="762798"/>
            <a:ext cx="1583613" cy="2142667"/>
            <a:chOff x="0" y="0"/>
            <a:chExt cx="1661795" cy="2142698"/>
          </a:xfrm>
        </p:grpSpPr>
        <p:cxnSp>
          <p:nvCxnSpPr>
            <p:cNvPr id="35" name="Прямая со стрелкой 34"/>
            <p:cNvCxnSpPr/>
            <p:nvPr/>
          </p:nvCxnSpPr>
          <p:spPr>
            <a:xfrm flipH="1" flipV="1">
              <a:off x="0" y="2142698"/>
              <a:ext cx="61404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/>
            <p:nvPr/>
          </p:nvCxnSpPr>
          <p:spPr>
            <a:xfrm>
              <a:off x="0" y="27295"/>
              <a:ext cx="0" cy="211455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/>
            <p:nvPr/>
          </p:nvCxnSpPr>
          <p:spPr>
            <a:xfrm flipH="1">
              <a:off x="0" y="0"/>
              <a:ext cx="166179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Прямая со стрелкой 21"/>
          <p:cNvCxnSpPr/>
          <p:nvPr/>
        </p:nvCxnSpPr>
        <p:spPr>
          <a:xfrm>
            <a:off x="2294026" y="579921"/>
            <a:ext cx="0" cy="359402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386289" y="6353257"/>
            <a:ext cx="2511431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330601" y="2042940"/>
            <a:ext cx="0" cy="359402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330601" y="3481575"/>
            <a:ext cx="0" cy="359402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354985" y="4944593"/>
            <a:ext cx="0" cy="359402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4211960" y="1695602"/>
            <a:ext cx="42739" cy="4126306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3476628" y="8431454"/>
            <a:ext cx="2391465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9540552" y="185020"/>
            <a:ext cx="0" cy="7680848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2281834" y="759622"/>
            <a:ext cx="5567225" cy="3176"/>
          </a:xfrm>
          <a:prstGeom prst="straightConnector1">
            <a:avLst/>
          </a:prstGeom>
          <a:ln w="25400">
            <a:solidFill>
              <a:schemeClr val="tx1"/>
            </a:solidFill>
            <a:headEnd type="stealt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4191000" y="1700808"/>
            <a:ext cx="1942711" cy="13692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6133711" y="1765217"/>
            <a:ext cx="0" cy="359402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6239968" y="3212358"/>
            <a:ext cx="2310" cy="66910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6229226" y="4973053"/>
            <a:ext cx="2310" cy="66910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1374268" y="5152386"/>
            <a:ext cx="1012021" cy="4806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Блок-схема: узел 59"/>
          <p:cNvSpPr/>
          <p:nvPr/>
        </p:nvSpPr>
        <p:spPr>
          <a:xfrm>
            <a:off x="929437" y="4951331"/>
            <a:ext cx="457200" cy="457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" name="Блок-схема: узел 60"/>
          <p:cNvSpPr/>
          <p:nvPr/>
        </p:nvSpPr>
        <p:spPr>
          <a:xfrm>
            <a:off x="5996675" y="5649554"/>
            <a:ext cx="457200" cy="457200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2" name="Блок-схема: процесс 61"/>
          <p:cNvSpPr/>
          <p:nvPr/>
        </p:nvSpPr>
        <p:spPr>
          <a:xfrm>
            <a:off x="6202097" y="5273142"/>
            <a:ext cx="668643" cy="532122"/>
          </a:xfrm>
          <a:prstGeom prst="flowChartProcess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Нет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Блок-схема: процесс 62"/>
          <p:cNvSpPr/>
          <p:nvPr/>
        </p:nvSpPr>
        <p:spPr>
          <a:xfrm>
            <a:off x="7007065" y="3829504"/>
            <a:ext cx="668622" cy="532255"/>
          </a:xfrm>
          <a:prstGeom prst="flowChartProcess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4" name="Прямая со стрелкой 63"/>
          <p:cNvCxnSpPr/>
          <p:nvPr/>
        </p:nvCxnSpPr>
        <p:spPr>
          <a:xfrm>
            <a:off x="7302752" y="4391070"/>
            <a:ext cx="621396" cy="1378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H="1" flipV="1">
            <a:off x="7871666" y="764705"/>
            <a:ext cx="49561" cy="3669062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H="1" flipV="1">
            <a:off x="4824847" y="3591927"/>
            <a:ext cx="25893" cy="267880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757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196695162"/>
              </p:ext>
            </p:extLst>
          </p:nvPr>
        </p:nvGraphicFramePr>
        <p:xfrm>
          <a:off x="683568" y="404664"/>
          <a:ext cx="7920880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1708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4758"/>
            <a:ext cx="7977023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91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293096"/>
            <a:ext cx="6266658" cy="2434452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80312" y="2636912"/>
            <a:ext cx="2790182" cy="258444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535"/>
          <a:stretch/>
        </p:blipFill>
        <p:spPr>
          <a:xfrm>
            <a:off x="4961" y="332656"/>
            <a:ext cx="9139039" cy="600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7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04" y="1928367"/>
            <a:ext cx="8727947" cy="42484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15849"/>
            <a:ext cx="6194650" cy="1944216"/>
          </a:xfrm>
        </p:spPr>
        <p:txBody>
          <a:bodyPr>
            <a:normAutofit/>
          </a:bodyPr>
          <a:lstStyle/>
          <a:p>
            <a:r>
              <a:rPr lang="ru-RU" b="1" dirty="0"/>
              <a:t>Динамика объемов перевозок всеми видами транспорта и ВВП России (%, 2008-2018 гг.)</a:t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926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400258"/>
            <a:ext cx="8104595" cy="2016224"/>
          </a:xfrm>
        </p:spPr>
        <p:txBody>
          <a:bodyPr>
            <a:normAutofit/>
          </a:bodyPr>
          <a:lstStyle/>
          <a:p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состояния автомобильных дорог России при опросе </a:t>
            </a: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мнения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жителей городов в интервале 2008 – 2014 годов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622185"/>
            <a:ext cx="8940878" cy="436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0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19" y="404664"/>
            <a:ext cx="4680519" cy="792088"/>
          </a:xfrm>
        </p:spPr>
        <p:txBody>
          <a:bodyPr>
            <a:normAutofit fontScale="90000"/>
          </a:bodyPr>
          <a:lstStyle/>
          <a:p>
            <a:r>
              <a:rPr lang="ru-RU" dirty="0"/>
              <a:t>Ямочный ремонт асфальтового покрытия происходит по следующим этапам: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67317" y="1196752"/>
            <a:ext cx="4664721" cy="5184576"/>
          </a:xfrm>
        </p:spPr>
        <p:txBody>
          <a:bodyPr>
            <a:normAutofit/>
          </a:bodyPr>
          <a:lstStyle/>
          <a:p>
            <a:r>
              <a:rPr lang="ru-RU" dirty="0"/>
              <a:t>1)	Выявление площади, глубины повреждений. </a:t>
            </a:r>
          </a:p>
          <a:p>
            <a:r>
              <a:rPr lang="ru-RU" dirty="0"/>
              <a:t>2)	Расчет и разметка площади работ.</a:t>
            </a:r>
          </a:p>
          <a:p>
            <a:r>
              <a:rPr lang="ru-RU" dirty="0"/>
              <a:t>3)	Демонтаж асфальтового покрытия. </a:t>
            </a:r>
          </a:p>
          <a:p>
            <a:r>
              <a:rPr lang="ru-RU" dirty="0"/>
              <a:t>4)	Выравнивание стенок по глубине и краям.</a:t>
            </a:r>
          </a:p>
          <a:p>
            <a:r>
              <a:rPr lang="ru-RU" dirty="0"/>
              <a:t>5)	Очистка места укладки от мусора.</a:t>
            </a:r>
          </a:p>
          <a:p>
            <a:r>
              <a:rPr lang="ru-RU" dirty="0"/>
              <a:t>6)	Просушка технологического среза.</a:t>
            </a:r>
          </a:p>
          <a:p>
            <a:r>
              <a:rPr lang="ru-RU" dirty="0"/>
              <a:t>7)	Обработка дна и боковых поверхностей жидким горячим битумом или битумными эмульсиями.</a:t>
            </a:r>
          </a:p>
          <a:p>
            <a:r>
              <a:rPr lang="ru-RU" dirty="0"/>
              <a:t>8)	Равномерное распределение горячей массы по «заплатке».</a:t>
            </a:r>
          </a:p>
          <a:p>
            <a:r>
              <a:rPr lang="ru-RU" dirty="0"/>
              <a:t>9)	Уплотнение.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07002"/>
            <a:ext cx="2088232" cy="13874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" t="13622" r="13376" b="5901"/>
          <a:stretch/>
        </p:blipFill>
        <p:spPr>
          <a:xfrm>
            <a:off x="5292080" y="1494413"/>
            <a:ext cx="3374571" cy="24400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0" t="27306" r="10311" b="15960"/>
          <a:stretch/>
        </p:blipFill>
        <p:spPr>
          <a:xfrm>
            <a:off x="3959932" y="4221374"/>
            <a:ext cx="4608512" cy="25602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9" t="13090" r="441" b="17092"/>
          <a:stretch/>
        </p:blipFill>
        <p:spPr>
          <a:xfrm>
            <a:off x="618391" y="4725144"/>
            <a:ext cx="2952326" cy="199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8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588077"/>
            <a:ext cx="5544616" cy="2160240"/>
          </a:xfrm>
        </p:spPr>
        <p:txBody>
          <a:bodyPr>
            <a:normAutofit/>
          </a:bodyPr>
          <a:lstStyle/>
          <a:p>
            <a:r>
              <a:rPr lang="ru-RU" b="1" dirty="0"/>
              <a:t>Ямочный ремонт с применением холодного асфальта имеет следующие преимущества: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412776"/>
            <a:ext cx="5112568" cy="5256584"/>
          </a:xfrm>
        </p:spPr>
        <p:txBody>
          <a:bodyPr>
            <a:normAutofit/>
          </a:bodyPr>
          <a:lstStyle/>
          <a:p>
            <a:r>
              <a:rPr lang="ru-RU" dirty="0" smtClean="0"/>
              <a:t>1</a:t>
            </a:r>
            <a:r>
              <a:rPr lang="ru-RU" dirty="0"/>
              <a:t>. Возможность длительного хранения асфальта перед укладкой.</a:t>
            </a:r>
          </a:p>
          <a:p>
            <a:r>
              <a:rPr lang="ru-RU" dirty="0"/>
              <a:t>2. Не требуется доставка спецтехникой, и располагается в бункере асфальт укладчика до его использования.</a:t>
            </a:r>
          </a:p>
          <a:p>
            <a:r>
              <a:rPr lang="ru-RU" dirty="0"/>
              <a:t>3. Быстрота укладки.</a:t>
            </a:r>
          </a:p>
          <a:p>
            <a:r>
              <a:rPr lang="ru-RU" dirty="0"/>
              <a:t>4. Нет необходимости в тяжелой трамбовке.</a:t>
            </a:r>
          </a:p>
          <a:p>
            <a:r>
              <a:rPr lang="ru-RU" dirty="0"/>
              <a:t>5. Широкий температурный диапазон при производстве работ (от -15 до + 40 °C).</a:t>
            </a:r>
          </a:p>
          <a:p>
            <a:r>
              <a:rPr lang="ru-RU" dirty="0"/>
              <a:t>В связи с вышеперечисленными факторами исходя из условий работы ямочный ремонт дорог будет осуществляться при помощи холодного асфальта марки </a:t>
            </a:r>
            <a:r>
              <a:rPr lang="ru-RU" dirty="0" err="1"/>
              <a:t>McAsphalt</a:t>
            </a:r>
            <a:r>
              <a:rPr lang="ru-RU" dirty="0"/>
              <a:t> </a:t>
            </a:r>
            <a:r>
              <a:rPr lang="ru-RU" dirty="0" err="1"/>
              <a:t>Perma</a:t>
            </a:r>
            <a:r>
              <a:rPr lang="ru-RU" dirty="0"/>
              <a:t> </a:t>
            </a:r>
            <a:r>
              <a:rPr lang="ru-RU" dirty="0" err="1"/>
              <a:t>Patch</a:t>
            </a:r>
            <a:r>
              <a:rPr lang="ru-RU" dirty="0"/>
              <a:t>  канадского </a:t>
            </a:r>
            <a:r>
              <a:rPr lang="ru-RU" dirty="0" smtClean="0"/>
              <a:t>производства.</a:t>
            </a:r>
            <a:endParaRPr lang="ru-RU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6" t="27820" r="22061" b="27067"/>
          <a:stretch/>
        </p:blipFill>
        <p:spPr>
          <a:xfrm>
            <a:off x="5580112" y="116632"/>
            <a:ext cx="2673923" cy="16043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5" r="4641"/>
          <a:stretch/>
        </p:blipFill>
        <p:spPr>
          <a:xfrm rot="423057">
            <a:off x="6127704" y="1580897"/>
            <a:ext cx="2904017" cy="26753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9804">
            <a:off x="6382876" y="4050084"/>
            <a:ext cx="2619375" cy="2047875"/>
          </a:xfrm>
          <a:prstGeom prst="rect">
            <a:avLst/>
          </a:prstGeom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59494">
            <a:off x="3881347" y="4859270"/>
            <a:ext cx="3238356" cy="191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0" t="8837" r="17600" b="16804"/>
          <a:stretch/>
        </p:blipFill>
        <p:spPr>
          <a:xfrm rot="21017333">
            <a:off x="1670463" y="4828916"/>
            <a:ext cx="2274681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6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extBox 1032"/>
          <p:cNvSpPr txBox="1"/>
          <p:nvPr/>
        </p:nvSpPr>
        <p:spPr>
          <a:xfrm>
            <a:off x="109890" y="922356"/>
            <a:ext cx="311016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Моторы </a:t>
            </a:r>
            <a:r>
              <a:rPr lang="ru-RU" dirty="0" smtClean="0"/>
              <a:t>для движения</a:t>
            </a:r>
          </a:p>
          <a:p>
            <a:pPr marL="342900" indent="-342900">
              <a:buAutoNum type="arabicPeriod"/>
            </a:pPr>
            <a:r>
              <a:rPr lang="ru-RU" dirty="0" smtClean="0"/>
              <a:t>Уплотнитель асфальта</a:t>
            </a:r>
          </a:p>
          <a:p>
            <a:pPr marL="342900" indent="-342900">
              <a:buFontTx/>
              <a:buAutoNum type="arabicPeriod"/>
            </a:pPr>
            <a:r>
              <a:rPr lang="ru-RU" dirty="0"/>
              <a:t>Заслонка дозирования асфальта</a:t>
            </a:r>
          </a:p>
          <a:p>
            <a:pPr marL="342900" indent="-342900">
              <a:buAutoNum type="arabicPeriod"/>
            </a:pPr>
            <a:r>
              <a:rPr lang="ru-RU" dirty="0" smtClean="0"/>
              <a:t>Мотор </a:t>
            </a:r>
            <a:r>
              <a:rPr lang="ru-RU" dirty="0" smtClean="0"/>
              <a:t>для управления заслонки дозирования асфальта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/>
              <a:t>Толкатель асфальта</a:t>
            </a:r>
            <a:endParaRPr lang="ru-RU" dirty="0"/>
          </a:p>
          <a:p>
            <a:pPr marL="342900" indent="-342900">
              <a:buAutoNum type="arabicPeriod"/>
            </a:pPr>
            <a:r>
              <a:rPr lang="ru-RU" dirty="0" smtClean="0"/>
              <a:t>Моторы </a:t>
            </a:r>
            <a:r>
              <a:rPr lang="ru-RU" dirty="0" smtClean="0"/>
              <a:t>для управления толкателя</a:t>
            </a:r>
          </a:p>
          <a:p>
            <a:pPr marL="342900" indent="-342900">
              <a:buAutoNum type="arabicPeriod"/>
            </a:pPr>
            <a:r>
              <a:rPr lang="ru-RU" dirty="0" smtClean="0"/>
              <a:t>Фреза</a:t>
            </a:r>
          </a:p>
          <a:p>
            <a:pPr marL="342900" indent="-342900">
              <a:buAutoNum type="arabicPeriod"/>
            </a:pPr>
            <a:r>
              <a:rPr lang="ru-RU" dirty="0" smtClean="0"/>
              <a:t>Моторы </a:t>
            </a:r>
            <a:r>
              <a:rPr lang="ru-RU" dirty="0" smtClean="0"/>
              <a:t>для управления фрезой</a:t>
            </a:r>
          </a:p>
          <a:p>
            <a:pPr marL="342900" indent="-342900">
              <a:buAutoNum type="arabicPeriod"/>
            </a:pPr>
            <a:r>
              <a:rPr lang="ru-RU" dirty="0" smtClean="0"/>
              <a:t>датчик крайнего заднего положения толкателя</a:t>
            </a:r>
          </a:p>
          <a:p>
            <a:pPr marL="342900" indent="-342900">
              <a:buAutoNum type="arabicPeriod"/>
            </a:pPr>
            <a:r>
              <a:rPr lang="ru-RU" dirty="0" smtClean="0"/>
              <a:t>Датчик опустошения бункера</a:t>
            </a:r>
          </a:p>
          <a:p>
            <a:pPr marL="342900" indent="-342900">
              <a:buAutoNum type="arabicPeriod"/>
            </a:pPr>
            <a:r>
              <a:rPr lang="ru-RU" dirty="0" smtClean="0"/>
              <a:t>Бункер для хранения асфальта</a:t>
            </a:r>
          </a:p>
          <a:p>
            <a:pPr marL="342900" indent="-342900">
              <a:buAutoNum type="arabicPeriod"/>
            </a:pPr>
            <a:endParaRPr lang="ru-RU" dirty="0" smtClean="0"/>
          </a:p>
        </p:txBody>
      </p:sp>
      <p:grpSp>
        <p:nvGrpSpPr>
          <p:cNvPr id="3" name="Группа 2"/>
          <p:cNvGrpSpPr/>
          <p:nvPr/>
        </p:nvGrpSpPr>
        <p:grpSpPr>
          <a:xfrm>
            <a:off x="3174222" y="555997"/>
            <a:ext cx="5969778" cy="6395998"/>
            <a:chOff x="3142700" y="188748"/>
            <a:chExt cx="5969778" cy="6395998"/>
          </a:xfrm>
        </p:grpSpPr>
        <p:pic>
          <p:nvPicPr>
            <p:cNvPr id="1027" name="Picture 3" descr="C:\Users\РОБОТОТЕХНИКА\Desktop\IMG_1003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35" t="7870" r="14508" b="5396"/>
            <a:stretch/>
          </p:blipFill>
          <p:spPr bwMode="auto">
            <a:xfrm>
              <a:off x="3464489" y="208825"/>
              <a:ext cx="5647989" cy="6238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Стрелка влево 1"/>
            <p:cNvSpPr/>
            <p:nvPr/>
          </p:nvSpPr>
          <p:spPr>
            <a:xfrm rot="13910729">
              <a:off x="6068923" y="850348"/>
              <a:ext cx="1026484" cy="144016"/>
            </a:xfrm>
            <a:prstGeom prst="left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трелка влево 12"/>
            <p:cNvSpPr/>
            <p:nvPr/>
          </p:nvSpPr>
          <p:spPr>
            <a:xfrm rot="14515138">
              <a:off x="5649796" y="2079249"/>
              <a:ext cx="2664295" cy="158491"/>
            </a:xfrm>
            <a:prstGeom prst="left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трелка влево 17"/>
            <p:cNvSpPr/>
            <p:nvPr/>
          </p:nvSpPr>
          <p:spPr>
            <a:xfrm rot="5400000" flipV="1">
              <a:off x="4601146" y="5394039"/>
              <a:ext cx="1878685" cy="208787"/>
            </a:xfrm>
            <a:prstGeom prst="left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трелка влево 22"/>
            <p:cNvSpPr/>
            <p:nvPr/>
          </p:nvSpPr>
          <p:spPr>
            <a:xfrm rot="13000265">
              <a:off x="6970588" y="486073"/>
              <a:ext cx="1026484" cy="144016"/>
            </a:xfrm>
            <a:prstGeom prst="left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трелка влево 23"/>
            <p:cNvSpPr/>
            <p:nvPr/>
          </p:nvSpPr>
          <p:spPr>
            <a:xfrm rot="7800984">
              <a:off x="7425252" y="5999496"/>
              <a:ext cx="1026484" cy="144016"/>
            </a:xfrm>
            <a:prstGeom prst="left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20765" y="6133286"/>
              <a:ext cx="3919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1</a:t>
              </a:r>
              <a:endParaRPr lang="ru-RU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228184" y="695391"/>
              <a:ext cx="602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2</a:t>
              </a:r>
              <a:endParaRPr lang="ru-RU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550442" y="6133286"/>
              <a:ext cx="2880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4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00602" y="289617"/>
              <a:ext cx="144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6</a:t>
              </a:r>
              <a:endParaRPr lang="ru-RU" dirty="0"/>
            </a:p>
          </p:txBody>
        </p:sp>
        <p:sp>
          <p:nvSpPr>
            <p:cNvPr id="30" name="Стрелка влево 29"/>
            <p:cNvSpPr/>
            <p:nvPr/>
          </p:nvSpPr>
          <p:spPr>
            <a:xfrm rot="7258265">
              <a:off x="5843605" y="5103508"/>
              <a:ext cx="1349313" cy="207310"/>
            </a:xfrm>
            <a:prstGeom prst="left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59456" y="5722237"/>
              <a:ext cx="187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6</a:t>
              </a:r>
              <a:endParaRPr lang="ru-RU" dirty="0"/>
            </a:p>
          </p:txBody>
        </p:sp>
        <p:sp>
          <p:nvSpPr>
            <p:cNvPr id="29" name="Стрелка влево 28"/>
            <p:cNvSpPr/>
            <p:nvPr/>
          </p:nvSpPr>
          <p:spPr>
            <a:xfrm rot="11382608">
              <a:off x="3462595" y="3076620"/>
              <a:ext cx="291312" cy="228750"/>
            </a:xfrm>
            <a:prstGeom prst="left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217670" y="2982890"/>
              <a:ext cx="260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7</a:t>
              </a:r>
              <a:endParaRPr lang="ru-RU" dirty="0"/>
            </a:p>
          </p:txBody>
        </p:sp>
        <p:sp>
          <p:nvSpPr>
            <p:cNvPr id="35" name="Стрелка влево 34"/>
            <p:cNvSpPr/>
            <p:nvPr/>
          </p:nvSpPr>
          <p:spPr>
            <a:xfrm rot="9073186">
              <a:off x="3369654" y="5618582"/>
              <a:ext cx="1349313" cy="207310"/>
            </a:xfrm>
            <a:prstGeom prst="left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142700" y="5906903"/>
              <a:ext cx="260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8</a:t>
              </a:r>
              <a:endParaRPr lang="ru-RU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432986" y="400180"/>
              <a:ext cx="260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8</a:t>
              </a:r>
              <a:endParaRPr lang="ru-RU" dirty="0"/>
            </a:p>
          </p:txBody>
        </p:sp>
        <p:sp>
          <p:nvSpPr>
            <p:cNvPr id="38" name="Стрелка влево 37"/>
            <p:cNvSpPr/>
            <p:nvPr/>
          </p:nvSpPr>
          <p:spPr>
            <a:xfrm rot="12251594">
              <a:off x="3627570" y="805024"/>
              <a:ext cx="1111621" cy="173104"/>
            </a:xfrm>
            <a:prstGeom prst="left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Стрелка влево 43"/>
            <p:cNvSpPr/>
            <p:nvPr/>
          </p:nvSpPr>
          <p:spPr>
            <a:xfrm rot="15273966">
              <a:off x="3784293" y="1810797"/>
              <a:ext cx="2664295" cy="158491"/>
            </a:xfrm>
            <a:prstGeom prst="left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8" name="TextBox 1027"/>
            <p:cNvSpPr txBox="1"/>
            <p:nvPr/>
          </p:nvSpPr>
          <p:spPr>
            <a:xfrm>
              <a:off x="4572000" y="289617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3</a:t>
              </a:r>
              <a:endParaRPr lang="ru-RU" dirty="0"/>
            </a:p>
          </p:txBody>
        </p:sp>
        <p:sp>
          <p:nvSpPr>
            <p:cNvPr id="46" name="Стрелка влево 45"/>
            <p:cNvSpPr/>
            <p:nvPr/>
          </p:nvSpPr>
          <p:spPr>
            <a:xfrm rot="15273966">
              <a:off x="4534855" y="1595284"/>
              <a:ext cx="2664295" cy="158491"/>
            </a:xfrm>
            <a:prstGeom prst="left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Стрелка влево 47"/>
            <p:cNvSpPr/>
            <p:nvPr/>
          </p:nvSpPr>
          <p:spPr>
            <a:xfrm rot="15208236">
              <a:off x="4795368" y="942979"/>
              <a:ext cx="1170583" cy="203826"/>
            </a:xfrm>
            <a:prstGeom prst="left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9" name="TextBox 1028"/>
            <p:cNvSpPr txBox="1"/>
            <p:nvPr/>
          </p:nvSpPr>
          <p:spPr>
            <a:xfrm>
              <a:off x="6702033" y="188748"/>
              <a:ext cx="2873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9</a:t>
              </a:r>
              <a:endParaRPr lang="ru-RU" dirty="0"/>
            </a:p>
          </p:txBody>
        </p:sp>
        <p:sp>
          <p:nvSpPr>
            <p:cNvPr id="1030" name="TextBox 1029"/>
            <p:cNvSpPr txBox="1"/>
            <p:nvPr/>
          </p:nvSpPr>
          <p:spPr>
            <a:xfrm>
              <a:off x="4971663" y="221139"/>
              <a:ext cx="4644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10</a:t>
              </a:r>
              <a:endParaRPr lang="ru-RU" dirty="0"/>
            </a:p>
          </p:txBody>
        </p:sp>
        <p:sp>
          <p:nvSpPr>
            <p:cNvPr id="1031" name="Стрелка влево 1030"/>
            <p:cNvSpPr/>
            <p:nvPr/>
          </p:nvSpPr>
          <p:spPr>
            <a:xfrm rot="15334494">
              <a:off x="6062125" y="1542398"/>
              <a:ext cx="2380088" cy="168097"/>
            </a:xfrm>
            <a:prstGeom prst="left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4" name="Стрелка влево 1033"/>
            <p:cNvSpPr/>
            <p:nvPr/>
          </p:nvSpPr>
          <p:spPr>
            <a:xfrm rot="12026444">
              <a:off x="3510207" y="2747158"/>
              <a:ext cx="2478798" cy="143560"/>
            </a:xfrm>
            <a:prstGeom prst="left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5" name="TextBox 1034"/>
            <p:cNvSpPr txBox="1"/>
            <p:nvPr/>
          </p:nvSpPr>
          <p:spPr>
            <a:xfrm>
              <a:off x="3187773" y="2134166"/>
              <a:ext cx="4204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11</a:t>
              </a:r>
              <a:endParaRPr lang="ru-RU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5541967" y="54187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96831" y="506208"/>
            <a:ext cx="224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668235" y="179741"/>
            <a:ext cx="5544616" cy="12466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dirty="0"/>
              <a:t>Составные части робота - ремонтника </a:t>
            </a:r>
          </a:p>
        </p:txBody>
      </p:sp>
    </p:spTree>
    <p:extLst>
      <p:ext uri="{BB962C8B-B14F-4D97-AF65-F5344CB8AC3E}">
        <p14:creationId xmlns:p14="http://schemas.microsoft.com/office/powerpoint/2010/main" val="296325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ОБОТОТЕХНИКА\Desktop\IMG_10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9" t="10908" r="25859" b="16903"/>
          <a:stretch/>
        </p:blipFill>
        <p:spPr bwMode="auto">
          <a:xfrm>
            <a:off x="3927928" y="1376100"/>
            <a:ext cx="4959927" cy="495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лево 1"/>
          <p:cNvSpPr/>
          <p:nvPr/>
        </p:nvSpPr>
        <p:spPr>
          <a:xfrm rot="14737764">
            <a:off x="6221015" y="2557275"/>
            <a:ext cx="3340021" cy="288032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952264" y="87204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" name="Стрелка влево 3"/>
          <p:cNvSpPr/>
          <p:nvPr/>
        </p:nvSpPr>
        <p:spPr>
          <a:xfrm rot="14775164">
            <a:off x="5127957" y="1487984"/>
            <a:ext cx="1918188" cy="272717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440447" y="712278"/>
            <a:ext cx="30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7" name="Стрелка влево 6"/>
          <p:cNvSpPr/>
          <p:nvPr/>
        </p:nvSpPr>
        <p:spPr>
          <a:xfrm rot="14841657">
            <a:off x="4154418" y="2150561"/>
            <a:ext cx="2555432" cy="272717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19432" y="846301"/>
            <a:ext cx="276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9" name="Стрелка влево 8"/>
          <p:cNvSpPr/>
          <p:nvPr/>
        </p:nvSpPr>
        <p:spPr>
          <a:xfrm rot="12499856">
            <a:off x="3599305" y="2684409"/>
            <a:ext cx="1722767" cy="272717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459876" y="219033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342189" y="298528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2" name="Стрелка влево 11"/>
          <p:cNvSpPr/>
          <p:nvPr/>
        </p:nvSpPr>
        <p:spPr>
          <a:xfrm rot="12554698">
            <a:off x="3479140" y="3398353"/>
            <a:ext cx="1341721" cy="272717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 rot="7023443">
            <a:off x="6743232" y="5648461"/>
            <a:ext cx="1688093" cy="272717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022171" y="648866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5" name="Стрелка влево 14"/>
          <p:cNvSpPr/>
          <p:nvPr/>
        </p:nvSpPr>
        <p:spPr>
          <a:xfrm rot="7155996">
            <a:off x="6553274" y="5814124"/>
            <a:ext cx="1083595" cy="272717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649219" y="640847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07504" y="2425395"/>
            <a:ext cx="32306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Датчик расстояния</a:t>
            </a:r>
          </a:p>
          <a:p>
            <a:pPr marL="342900" indent="-342900">
              <a:buAutoNum type="arabicPeriod"/>
            </a:pPr>
            <a:r>
              <a:rPr lang="ru-RU" dirty="0" smtClean="0"/>
              <a:t>Бункер для хранения асфальта</a:t>
            </a:r>
          </a:p>
          <a:p>
            <a:pPr marL="342900" indent="-342900">
              <a:buAutoNum type="arabicPeriod"/>
            </a:pPr>
            <a:r>
              <a:rPr lang="ru-RU" dirty="0" smtClean="0"/>
              <a:t>Мотор для выгрузки смеси</a:t>
            </a:r>
          </a:p>
          <a:p>
            <a:pPr marL="342900" indent="-342900">
              <a:buAutoNum type="arabicPeriod"/>
            </a:pPr>
            <a:r>
              <a:rPr lang="ru-RU" dirty="0" smtClean="0"/>
              <a:t>Мотор для движения</a:t>
            </a:r>
          </a:p>
          <a:p>
            <a:pPr marL="342900" indent="-342900">
              <a:buAutoNum type="arabicPeriod"/>
            </a:pPr>
            <a:r>
              <a:rPr lang="ru-RU" dirty="0" smtClean="0"/>
              <a:t>Датчики </a:t>
            </a:r>
            <a:r>
              <a:rPr lang="ru-RU" dirty="0" smtClean="0"/>
              <a:t>для </a:t>
            </a:r>
            <a:r>
              <a:rPr lang="ru-RU" dirty="0" smtClean="0"/>
              <a:t>движения по траектории</a:t>
            </a:r>
            <a:endParaRPr lang="ru-RU" dirty="0" smtClean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565881" y="291313"/>
            <a:ext cx="5544616" cy="12466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dirty="0"/>
              <a:t>Составные части робота - загрузчика</a:t>
            </a:r>
          </a:p>
        </p:txBody>
      </p:sp>
    </p:spTree>
    <p:extLst>
      <p:ext uri="{BB962C8B-B14F-4D97-AF65-F5344CB8AC3E}">
        <p14:creationId xmlns:p14="http://schemas.microsoft.com/office/powerpoint/2010/main" val="38827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235</TotalTime>
  <Words>348</Words>
  <Application>Microsoft Office PowerPoint</Application>
  <PresentationFormat>Экран (4:3)</PresentationFormat>
  <Paragraphs>126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Wingdings 3</vt:lpstr>
      <vt:lpstr>Грань</vt:lpstr>
      <vt:lpstr>Номинация «ДОРОГИ РОССИИ»  тема : «Автоматизированная система     ремонта дорог» </vt:lpstr>
      <vt:lpstr>Презентация PowerPoint</vt:lpstr>
      <vt:lpstr>Презентация PowerPoint</vt:lpstr>
      <vt:lpstr>Динамика объемов перевозок всеми видами транспорта и ВВП России (%, 2008-2018 гг.) </vt:lpstr>
      <vt:lpstr>Оценка состояния автомобильных дорог России при опросе  мнения жителей городов в интервале 2008 – 2014 годов </vt:lpstr>
      <vt:lpstr>Ямочный ремонт асфальтового покрытия происходит по следующим этапам: </vt:lpstr>
      <vt:lpstr>Ямочный ремонт с применением холодного асфальта имеет следующие преимущества: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применения асфальта</dc:title>
  <dc:creator>РОБОТОТЕХНИКА</dc:creator>
  <cp:lastModifiedBy>Пользователь</cp:lastModifiedBy>
  <cp:revision>33</cp:revision>
  <dcterms:created xsi:type="dcterms:W3CDTF">2016-04-19T13:41:27Z</dcterms:created>
  <dcterms:modified xsi:type="dcterms:W3CDTF">2016-04-27T13:10:49Z</dcterms:modified>
</cp:coreProperties>
</file>