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8" r:id="rId10"/>
    <p:sldId id="286" r:id="rId11"/>
    <p:sldId id="269" r:id="rId12"/>
    <p:sldId id="270" r:id="rId13"/>
    <p:sldId id="271" r:id="rId14"/>
    <p:sldId id="273" r:id="rId15"/>
    <p:sldId id="272" r:id="rId16"/>
    <p:sldId id="275" r:id="rId17"/>
    <p:sldId id="285" r:id="rId18"/>
    <p:sldId id="283" r:id="rId19"/>
    <p:sldId id="287" r:id="rId20"/>
    <p:sldId id="28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Естественное освещение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Вид освещения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Искусствееный желтый свет ( люминесцентное)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Вид освещения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Искусствееный белый свет (люминесцентное)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Вид освещения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Искусствееный белый свет (светодиоды)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Вид освещения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Искусствееный желтый  свет (светодиоды)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Вид освещения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</c:ser>
        <c:axId val="70116096"/>
        <c:axId val="70117632"/>
      </c:barChart>
      <c:catAx>
        <c:axId val="70116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3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117632"/>
        <c:crosses val="autoZero"/>
        <c:auto val="1"/>
        <c:lblAlgn val="ctr"/>
        <c:lblOffset val="100"/>
      </c:catAx>
      <c:valAx>
        <c:axId val="70117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40" baseline="0"/>
            </a:pPr>
            <a:endParaRPr lang="ru-RU"/>
          </a:p>
        </c:txPr>
        <c:crossAx val="7011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80011557619488"/>
          <c:y val="0.2491823028228991"/>
          <c:w val="0.34950466283945203"/>
          <c:h val="0.48935119604081256"/>
        </c:manualLayout>
      </c:layout>
      <c:txPr>
        <a:bodyPr/>
        <a:lstStyle/>
        <a:p>
          <a:pPr>
            <a:defRPr sz="118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8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Искусственное желтое ( люминесцентное)</c:v>
                </c:pt>
                <c:pt idx="1">
                  <c:v>Искусственное белое ( люминесцентное)</c:v>
                </c:pt>
                <c:pt idx="2">
                  <c:v>Искусственное белое ( светодиоды)</c:v>
                </c:pt>
                <c:pt idx="3">
                  <c:v>Искусственное желтое ( светодиоды)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</c:v>
                </c:pt>
                <c:pt idx="2">
                  <c:v>23</c:v>
                </c:pt>
                <c:pt idx="3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0110304083991573"/>
          <c:y val="0.21033882128370318"/>
          <c:w val="0.39889695916008433"/>
          <c:h val="0.50356478167501795"/>
        </c:manualLayout>
      </c:layout>
      <c:txPr>
        <a:bodyPr/>
        <a:lstStyle/>
        <a:p>
          <a:pPr>
            <a:defRPr sz="138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Искусственное</c:v>
                </c:pt>
                <c:pt idx="1">
                  <c:v>Естественное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54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Хорошая освещенность</c:v>
                </c:pt>
                <c:pt idx="1">
                  <c:v>Экономия</c:v>
                </c:pt>
                <c:pt idx="2">
                  <c:v>Не знаю</c:v>
                </c:pt>
                <c:pt idx="3">
                  <c:v>Яркость</c:v>
                </c:pt>
                <c:pt idx="4">
                  <c:v>Сохранение зрение</c:v>
                </c:pt>
                <c:pt idx="5">
                  <c:v>Цвет ламп</c:v>
                </c:pt>
                <c:pt idx="6">
                  <c:v>Стоимость и экология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F848-C9B2-47D7-87F2-C5BD38C9748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B928-8F23-411A-9C1A-867715997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6F3CDC-3B30-41FF-B3DD-81BD875A7A8A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1D6A1-AC81-4047-AD8C-2843203A1690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10380-4841-4E33-A613-06C2AC6CA2F5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D014-39B2-47FA-976E-7577D090CA5A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0F3B4-4B4D-40E9-A639-129D1AD6A618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F068F-99A6-4111-9F93-36CA950BE283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5D25-2AAF-4243-94DA-A7FD178295DF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72BCF-6496-44AC-BA70-8ACEFFF6929F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CFE5A-9456-418F-8AE8-B50C73BBF2B2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C8475D-DEB0-482E-996A-4B12CB39BEC6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65549-22E2-4997-A6AF-B5D38374F2D3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460261-31F8-4104-8C22-9FEA7E9CBA11}" type="datetime1">
              <a:rPr lang="ru-RU" smtClean="0"/>
              <a:pPr/>
              <a:t>25.04.2016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B543FF-6F5C-4C7A-AC40-116BB3B39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938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Уютный свет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rowinggarden.ru/img/interior/%D1%82%D0%BE%D1%80%D1%88%D0%B5%D1%80%D1%8B-%D0%B2-%D0%B8%D0%BD%D1%82%D0%B5%D1%80%D1%8C%D0%B5%D1%80%D0%B5-%D1%84%D0%BE%D1%82%D0%BE/00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432" y="747449"/>
            <a:ext cx="3339249" cy="25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udom.ru/photo/2b/2b8f163c4586a59da41620ef9d8f2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19" y="3771558"/>
            <a:ext cx="3360028" cy="22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miart.ru/forum/uploads6/post-1289684-1279038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455" y="3896498"/>
            <a:ext cx="3331354" cy="216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zwalls.ru/pic/201310/2560x1600/zwalls.ru-24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471" y="3945924"/>
            <a:ext cx="3268436" cy="20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99609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4514" name="Picture 2" descr="C:\Users\User\Desktop\анке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795" y="373395"/>
            <a:ext cx="4960851" cy="61056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65" y="403243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1.Какому освещению отдают большее предпочтение ученики и учителя?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592079293"/>
              </p:ext>
            </p:extLst>
          </p:nvPr>
        </p:nvGraphicFramePr>
        <p:xfrm>
          <a:off x="1474574" y="1664043"/>
          <a:ext cx="9424086" cy="413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51429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68" y="485619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Какие лампы используются для организации освещения в домашних условиях?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129889014"/>
              </p:ext>
            </p:extLst>
          </p:nvPr>
        </p:nvGraphicFramePr>
        <p:xfrm>
          <a:off x="2407436" y="1334530"/>
          <a:ext cx="877954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59622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62" y="469145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. Каким светом чаще пользуются опрошенные?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08938389"/>
              </p:ext>
            </p:extLst>
          </p:nvPr>
        </p:nvGraphicFramePr>
        <p:xfrm>
          <a:off x="2148798" y="1037967"/>
          <a:ext cx="753066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15767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85" y="600951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Удовлетворяют ли учеников освещение класса?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230446525"/>
              </p:ext>
            </p:extLst>
          </p:nvPr>
        </p:nvGraphicFramePr>
        <p:xfrm>
          <a:off x="2004919" y="1318053"/>
          <a:ext cx="7262648" cy="491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36029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658" y="872797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факторы определяют организацию освещения в помещениях?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77295010"/>
              </p:ext>
            </p:extLst>
          </p:nvPr>
        </p:nvGraphicFramePr>
        <p:xfrm>
          <a:off x="772299" y="1309815"/>
          <a:ext cx="10515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22765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формулы расчета количестива светильников для освещенности помещения, locus-ligh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198" y="1860252"/>
            <a:ext cx="3952510" cy="31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079" y="390309"/>
            <a:ext cx="10911840" cy="41879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Формула, позволяющая рассчитать количество осветительных ламп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36411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list-eng.ru/upload/iblock/762/58_58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78" y="525805"/>
            <a:ext cx="2381678" cy="26150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53946" y="568411"/>
            <a:ext cx="321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ЛПО 01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Линия»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3372" y="972066"/>
            <a:ext cx="30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с автоматическим управлением освещения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4627" y="749644"/>
            <a:ext cx="42095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класса: 22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Заданная освещенность: 300 лк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Световой поток: 5200 лм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отражения: 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Итог: 3 лампы</a:t>
            </a:r>
          </a:p>
          <a:p>
            <a:endParaRPr lang="ru-RU" baseline="30000" dirty="0" smtClean="0"/>
          </a:p>
          <a:p>
            <a:endParaRPr lang="ru-RU" baseline="30000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3490" name="Picture 2" descr="C:\Users\User\Desktop\9 клас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214" y="2916346"/>
            <a:ext cx="3652762" cy="2100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52950" y="5107460"/>
            <a:ext cx="370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 с наилучшей освещенностью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Система управления освещения в школьном класс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119" y="3377516"/>
            <a:ext cx="2478387" cy="127635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3492" name="Picture 4" descr="http://cs626626.vk.me/v626626140/5020/FTs-nkiVyQ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2706" y="2788003"/>
            <a:ext cx="2927758" cy="21866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list-eng.ru/upload/iblock/762/58_58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78" y="525805"/>
            <a:ext cx="2381678" cy="26150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53946" y="568411"/>
            <a:ext cx="321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ЛПО 01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Линия»</a:t>
            </a:r>
          </a:p>
          <a:p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03372" y="972066"/>
            <a:ext cx="30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с автоматическим управлением освещения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4627" y="749644"/>
            <a:ext cx="42095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класса: 22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Заданная освещенность: 300 лк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Световой поток: 5200 лм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отражения: 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Итог: 3 лампы</a:t>
            </a:r>
          </a:p>
          <a:p>
            <a:endParaRPr lang="ru-RU" baseline="30000" dirty="0" smtClean="0"/>
          </a:p>
          <a:p>
            <a:endParaRPr lang="ru-RU" baseline="30000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2469" name="Picture 5" descr="C:\Users\User\Desktop\9 клас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371" y="2863337"/>
            <a:ext cx="3551065" cy="22661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98941" y="5165125"/>
            <a:ext cx="31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 с наихудшей освещенностью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DCIM\100PHOTO\SAM_0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118" y="2827734"/>
            <a:ext cx="2924302" cy="2193227"/>
          </a:xfrm>
          <a:prstGeom prst="rect">
            <a:avLst/>
          </a:prstGeom>
          <a:noFill/>
        </p:spPr>
      </p:pic>
      <p:pic>
        <p:nvPicPr>
          <p:cNvPr id="62471" name="Picture 7" descr="Система управления освещения в школьном класс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119" y="3377516"/>
            <a:ext cx="2478387" cy="127635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943" y="0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уютного света в школьных кабинетах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943" y="1477703"/>
            <a:ext cx="10911840" cy="4187952"/>
          </a:xfrm>
        </p:spPr>
        <p:txBody>
          <a:bodyPr/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Вид ламп: люминесцентные 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Равномерное распределение света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Цветовая температура ламп 4200К ( естественный белый свет )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Источники света с яркостью B &lt;16 Стильб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Использование автоматической системы управления </a:t>
            </a:r>
          </a:p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регулировки освещения</a:t>
            </a:r>
          </a:p>
          <a:p>
            <a:pPr lvl="0"/>
            <a:endParaRPr lang="ru-RU" i="1" dirty="0" smtClean="0"/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4855"/>
            <a:ext cx="10515600" cy="654269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Определить  характеристики «уютного» света и  предложить альтернативное освещение для  кабинетов школы ЧОУ «Лицей Исток»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wallpapers-fenix.eu/full/141221/125854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276" y="2723605"/>
            <a:ext cx="5011995" cy="31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8395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177" y="526809"/>
            <a:ext cx="10911840" cy="10515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314" y="1383957"/>
            <a:ext cx="11055178" cy="4495883"/>
          </a:xfrm>
        </p:spPr>
        <p:txBody>
          <a:bodyPr/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1.Провели опрос учителей и учащихся школы «Исток» по вопросам организации освещения в школе и дома.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2.Определили основные характеристики уютного света для школьных кабинетов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3.Провели расчет освещенности двух кабинетов с разной освещенностью и предложили альтернативную организацию освещения в данных помещениях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755" y="0"/>
            <a:ext cx="10911840" cy="10515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нашей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8070" y="1056373"/>
            <a:ext cx="11353800" cy="5167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1.Провести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анализ литературы по теме исследования, на основе анализа литературы познакомиться с основными понятиями по теме «Свет»</a:t>
            </a:r>
          </a:p>
          <a:p>
            <a:pPr marL="0" lv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2.Познакомиться с санитарными требованиями освещенности кабинетов школы. </a:t>
            </a:r>
          </a:p>
          <a:p>
            <a:pPr marL="0" lv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.Провести опрос учителей и учащихся школы «Исток» по вопросам организации освещения в школе и дома.</a:t>
            </a:r>
          </a:p>
          <a:p>
            <a:pPr marL="0" lv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.На основании полученных результатов исследования 2015 года, выявить кабинет с худшей и лучшей освещенностью, но не удовлетворяющей потребностям учеников обучающихся в данном кабинете.</a:t>
            </a:r>
          </a:p>
          <a:p>
            <a:pPr marL="0" lv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.Провести расчет освещенности этих кабинетов и предложить альтернативную организацию освещения в данных помещениях.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0359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80" name="Picture 8" descr="http://expert-echelon.ru/wp-content/uploads/2012/05/p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152" y="535459"/>
            <a:ext cx="2562225" cy="22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2-tub-ru.yandex.net/i?id=6484d776cd629b5946bc47e236da9375&amp;n=33&amp;h=215&amp;w=3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50" y="550123"/>
            <a:ext cx="36385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930" y="3665838"/>
            <a:ext cx="10667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характеристики света удовлетворяющие введенному понятию ( уютный свет) кабинетов школы ЧОУ СОШ «Исток»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byka.msk.ru/uploads/posts/2011-03/1299327537_a_traditional_incandescent_light_bulb_and_its_low__485f489c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211" y="659027"/>
            <a:ext cx="2516529" cy="189997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6692" y="2932670"/>
            <a:ext cx="728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свет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1696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846" y="452669"/>
            <a:ext cx="10911840" cy="10515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Понятие: « УЮТНЫЙ 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967" y="1660869"/>
            <a:ext cx="10985938" cy="435133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УЮТНЫЙ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Обладающий уютом, удобный и приятный, дающий уют.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УЮТНЫЙ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создающий ощущение удобства и приятного покоя.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8325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Уютный свет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свет , дающий ощущение удобства и приятный для восприятия каждым человеком.</a:t>
            </a:r>
          </a:p>
        </p:txBody>
      </p:sp>
      <p:pic>
        <p:nvPicPr>
          <p:cNvPr id="27650" name="Picture 2" descr="http://veda-nk.ru/wp-content/uploads/2011/06/%D0%A1%D0%BE%D0%BB%D0%BD%D1%86%D0%B5-%D0%B8%D1%87%D0%B5%D0%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343" y="1631092"/>
            <a:ext cx="3677942" cy="4115829"/>
          </a:xfrm>
          <a:prstGeom prst="rect">
            <a:avLst/>
          </a:prstGeom>
          <a:noFill/>
        </p:spPr>
      </p:pic>
      <p:pic>
        <p:nvPicPr>
          <p:cNvPr id="27652" name="Picture 4" descr="http://advaitaworld.com/uploads/images/00/11/92/2012/11/10/7f6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9697" y="1627337"/>
            <a:ext cx="3812496" cy="413274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78674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0262"/>
            <a:ext cx="10515600" cy="633773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–лучистая энергия, воспринимаемая глазом, делающая окружающий мир видимым. Существуют две классификации для характеристики света: энергетическая и световая. Для нашей работы важна вторая классификация, по данной классификации, свет характеризуется-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Световым потоком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Силой света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В)Яркостью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Г)Освещенностью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поверхности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6044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49" y="1943716"/>
            <a:ext cx="4486327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измерения освещенности 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используют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прибор 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–ЛЮКСМЕТР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306" y="5109515"/>
            <a:ext cx="4016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люксметр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LX1330B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g.bestimagebase.com/images%2Fbff3ec30-a6aa-4cc2-9185-4126210d14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578" y="2693774"/>
            <a:ext cx="2331375" cy="23313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71286" y="477966"/>
            <a:ext cx="5173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измерения яркости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прибор –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ЯРКОМЕР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megommetr.ru/components/com_virtuemart/shop_image/product/83fa6955b3505ff036ea871e59fcaa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217" y="2191264"/>
            <a:ext cx="1808260" cy="25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52518" y="4860325"/>
            <a:ext cx="539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Яркомер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+ Люксметр ТКА-ПКМ 02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79375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698" y="452092"/>
            <a:ext cx="5181600" cy="61752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7.1. Естественное освещение.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7.1.1. Все учебные помещения должны иметь естественное освещение в соответствии с гигиеническими требованиями к естественному, искусственному, совмещенному освещению жилых и общественных зданий.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7.1.3. В учебных помещениях следует проектировать боковое естественное левостороннее освещение Не допускается направление основного светового потока спереди и сзади от обучающихся.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7.1.6.Световой коэффициент (СК - отношение площади остекленной поверхности к площади пола) должен составлять не менее 1:6.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134534" y="447975"/>
            <a:ext cx="5242560" cy="403341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7.2. Искусственное освещение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7.2.2. В учебных помещениях система общего освещения обеспечивается потолочными светильниками. Предусматривается люминесцентное освещение с использованием ламп по спектру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цветоизлучения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белый,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теплобелый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естественно-белый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3FF-6F5C-4C7A-AC40-116BB3B395A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65157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407</TotalTime>
  <Words>573</Words>
  <Application>Microsoft Office PowerPoint</Application>
  <PresentationFormat>Произвольный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Уютный свет</vt:lpstr>
      <vt:lpstr>Слайд 2</vt:lpstr>
      <vt:lpstr>Задачи нашей работы:</vt:lpstr>
      <vt:lpstr>Слайд 4</vt:lpstr>
      <vt:lpstr>Понятие: « УЮТНЫЙ »</vt:lpstr>
      <vt:lpstr>Слайд 6</vt:lpstr>
      <vt:lpstr>Слайд 7</vt:lpstr>
      <vt:lpstr>Для измерения освещенности используют прибор –ЛЮКСМЕТР </vt:lpstr>
      <vt:lpstr>Слайд 9</vt:lpstr>
      <vt:lpstr>Слайд 10</vt:lpstr>
      <vt:lpstr>1.Какому освещению отдают большее предпочтение ученики и учителя? </vt:lpstr>
      <vt:lpstr>2. Какие лампы используются для организации освещения в домашних условиях?</vt:lpstr>
      <vt:lpstr>3 . Каким светом чаще пользуются опрошенные? </vt:lpstr>
      <vt:lpstr>4. Удовлетворяют ли учеников освещение класса? </vt:lpstr>
      <vt:lpstr>5. Какие факторы определяют организацию освещения в помещениях? </vt:lpstr>
      <vt:lpstr>Слайд 16</vt:lpstr>
      <vt:lpstr>Слайд 17</vt:lpstr>
      <vt:lpstr>Слайд 18</vt:lpstr>
      <vt:lpstr>Характеристики уютного света в школьных кабинетах</vt:lpstr>
      <vt:lpstr>Вывод: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Уютный свет</dc:title>
  <dc:creator>Nika</dc:creator>
  <cp:lastModifiedBy>User</cp:lastModifiedBy>
  <cp:revision>45</cp:revision>
  <dcterms:created xsi:type="dcterms:W3CDTF">2016-04-21T06:48:32Z</dcterms:created>
  <dcterms:modified xsi:type="dcterms:W3CDTF">2016-04-25T11:44:28Z</dcterms:modified>
</cp:coreProperties>
</file>