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9" r:id="rId3"/>
    <p:sldId id="258" r:id="rId4"/>
    <p:sldId id="257" r:id="rId5"/>
    <p:sldId id="260" r:id="rId6"/>
    <p:sldId id="261" r:id="rId7"/>
    <p:sldId id="265" r:id="rId8"/>
    <p:sldId id="278" r:id="rId9"/>
    <p:sldId id="259" r:id="rId10"/>
    <p:sldId id="280" r:id="rId11"/>
    <p:sldId id="281" r:id="rId12"/>
    <p:sldId id="282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0647" autoAdjust="0"/>
  </p:normalViewPr>
  <p:slideViewPr>
    <p:cSldViewPr>
      <p:cViewPr varScale="1">
        <p:scale>
          <a:sx n="105" d="100"/>
          <a:sy n="105" d="100"/>
        </p:scale>
        <p:origin x="-182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77E267-7181-4574-93D0-CD6DBBACEF76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545A32-5573-412F-B6F2-64A87F2D00B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77E267-7181-4574-93D0-CD6DBBACEF76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545A32-5573-412F-B6F2-64A87F2D00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77E267-7181-4574-93D0-CD6DBBACEF76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545A32-5573-412F-B6F2-64A87F2D00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77E267-7181-4574-93D0-CD6DBBACEF76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545A32-5573-412F-B6F2-64A87F2D00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77E267-7181-4574-93D0-CD6DBBACEF76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545A32-5573-412F-B6F2-64A87F2D00B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77E267-7181-4574-93D0-CD6DBBACEF76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545A32-5573-412F-B6F2-64A87F2D00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77E267-7181-4574-93D0-CD6DBBACEF76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545A32-5573-412F-B6F2-64A87F2D00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77E267-7181-4574-93D0-CD6DBBACEF76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545A32-5573-412F-B6F2-64A87F2D00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77E267-7181-4574-93D0-CD6DBBACEF76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545A32-5573-412F-B6F2-64A87F2D00B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77E267-7181-4574-93D0-CD6DBBACEF76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545A32-5573-412F-B6F2-64A87F2D00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77E267-7181-4574-93D0-CD6DBBACEF76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545A32-5573-412F-B6F2-64A87F2D00B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377E267-7181-4574-93D0-CD6DBBACEF76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F545A32-5573-412F-B6F2-64A87F2D00BF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rkutsk.fereks.ru/articles/osveshchenie-dlia-teplits/" TargetMode="External"/><Relationship Id="rId2" Type="http://schemas.openxmlformats.org/officeDocument/2006/relationships/hyperlink" Target="http://www.greenhouses.ru/lamps-for-greenhous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reepatent.ru/patents/2115292" TargetMode="External"/><Relationship Id="rId4" Type="http://schemas.openxmlformats.org/officeDocument/2006/relationships/hyperlink" Target="http://parnik-teplitsa.ru/osveshhenie-teplic-5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rgbClr val="002060"/>
                </a:solidFill>
              </a:rPr>
              <a:t>Министерство образования и науки Республики Марий Эл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Государственное бюджетное образовательное учреждение </a:t>
            </a: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дополнительного </a:t>
            </a:r>
            <a:r>
              <a:rPr lang="ru-RU" sz="1800" dirty="0">
                <a:solidFill>
                  <a:srgbClr val="002060"/>
                </a:solidFill>
              </a:rPr>
              <a:t>образования </a:t>
            </a:r>
            <a:r>
              <a:rPr lang="ru-RU" sz="1800" dirty="0" smtClean="0">
                <a:solidFill>
                  <a:srgbClr val="002060"/>
                </a:solidFill>
              </a:rPr>
              <a:t>Республики </a:t>
            </a:r>
            <a:r>
              <a:rPr lang="ru-RU" sz="1800" dirty="0">
                <a:solidFill>
                  <a:srgbClr val="002060"/>
                </a:solidFill>
              </a:rPr>
              <a:t>Марий Эл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«Центр детского и юношеского технического творчества»</a:t>
            </a:r>
            <a:br>
              <a:rPr lang="ru-RU" sz="1800" dirty="0">
                <a:solidFill>
                  <a:srgbClr val="002060"/>
                </a:solidFill>
              </a:rPr>
            </a:b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916832"/>
            <a:ext cx="7344816" cy="4608512"/>
          </a:xfrm>
        </p:spPr>
        <p:txBody>
          <a:bodyPr>
            <a:noAutofit/>
          </a:bodyPr>
          <a:lstStyle/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ТЕХНИЧЕСКИЙ ПРОЕКТ</a:t>
            </a:r>
          </a:p>
          <a:p>
            <a:pPr algn="ctr"/>
            <a:endParaRPr lang="ru-RU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Динамический осветитель для теплицы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ru-RU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Выполнил: Филимонов Максим Александрович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Педагог: Перистый Виталий Федорович </a:t>
            </a:r>
          </a:p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год</a:t>
            </a:r>
          </a:p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77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+mn-lt"/>
              </a:rPr>
              <a:t>Схема управления двигателем</a:t>
            </a:r>
            <a:endParaRPr lang="ru-RU" sz="28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" r="2564" b="5662"/>
          <a:stretch/>
        </p:blipFill>
        <p:spPr>
          <a:xfrm rot="5400000">
            <a:off x="2353216" y="-48395"/>
            <a:ext cx="5184577" cy="7386842"/>
          </a:xfrm>
        </p:spPr>
      </p:pic>
    </p:spTree>
    <p:extLst>
      <p:ext uri="{BB962C8B-B14F-4D97-AF65-F5344CB8AC3E}">
        <p14:creationId xmlns:p14="http://schemas.microsoft.com/office/powerpoint/2010/main" val="258726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+mn-lt"/>
              </a:rPr>
              <a:t>Кинематическая схема</a:t>
            </a:r>
            <a:endParaRPr lang="ru-RU" sz="28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2" t="15394" r="194" b="406"/>
          <a:stretch/>
        </p:blipFill>
        <p:spPr>
          <a:xfrm rot="16200000">
            <a:off x="2175370" y="353022"/>
            <a:ext cx="4977293" cy="6376721"/>
          </a:xfrm>
        </p:spPr>
      </p:pic>
    </p:spTree>
    <p:extLst>
      <p:ext uri="{BB962C8B-B14F-4D97-AF65-F5344CB8AC3E}">
        <p14:creationId xmlns:p14="http://schemas.microsoft.com/office/powerpoint/2010/main" val="11065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+mn-lt"/>
              </a:rPr>
              <a:t>Блочная схема макета</a:t>
            </a:r>
            <a:endParaRPr lang="ru-RU" sz="28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3" t="6121" r="6026"/>
          <a:stretch/>
        </p:blipFill>
        <p:spPr>
          <a:xfrm rot="5400000">
            <a:off x="2391534" y="-207001"/>
            <a:ext cx="5184578" cy="7704052"/>
          </a:xfrm>
        </p:spPr>
      </p:pic>
    </p:spTree>
    <p:extLst>
      <p:ext uri="{BB962C8B-B14F-4D97-AF65-F5344CB8AC3E}">
        <p14:creationId xmlns:p14="http://schemas.microsoft.com/office/powerpoint/2010/main" val="402709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674056" cy="130100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+mn-lt"/>
              </a:rPr>
              <a:t>Выводы и практические рекомендации</a:t>
            </a:r>
            <a:endParaRPr lang="ru-RU" sz="28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268760"/>
            <a:ext cx="7890080" cy="497964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В </a:t>
            </a:r>
            <a:r>
              <a:rPr lang="ru-RU" dirty="0"/>
              <a:t>дальнейшем  </a:t>
            </a:r>
            <a:r>
              <a:rPr lang="ru-RU" dirty="0" smtClean="0"/>
              <a:t>данный проект имеет перспективу  развития.</a:t>
            </a:r>
            <a:endParaRPr lang="ru-RU" dirty="0"/>
          </a:p>
          <a:p>
            <a:pPr algn="just"/>
            <a:r>
              <a:rPr lang="ru-RU" dirty="0" smtClean="0"/>
              <a:t>Опытным путем на основе созданного макета подтвердили возможность использования динамического осветителя как эффективного источника освещения.</a:t>
            </a:r>
          </a:p>
          <a:p>
            <a:pPr algn="just"/>
            <a:r>
              <a:rPr lang="ru-RU" dirty="0"/>
              <a:t>В настоящее время осуществляется процедура патентования. После получения патентных документов планируется организовать исследовательскую работу с участием студентов института леса и природопользования ФГБОУ ВПО «Поволжский государственный технологический университет».</a:t>
            </a:r>
          </a:p>
          <a:p>
            <a:pPr algn="just"/>
            <a:r>
              <a:rPr lang="ru-RU" dirty="0" smtClean="0"/>
              <a:t>Данный технический проект </a:t>
            </a:r>
            <a:r>
              <a:rPr lang="ru-RU" dirty="0" smtClean="0"/>
              <a:t>дает в</a:t>
            </a:r>
            <a:r>
              <a:rPr lang="ru-RU" dirty="0" smtClean="0"/>
              <a:t>озможность широкого </a:t>
            </a:r>
            <a:r>
              <a:rPr lang="ru-RU" dirty="0"/>
              <a:t>применения динамического осветителя в </a:t>
            </a:r>
            <a:r>
              <a:rPr lang="ru-RU" dirty="0" smtClean="0"/>
              <a:t>тепличном хозяйстве.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16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+mn-lt"/>
              </a:rPr>
              <a:t>Список литературы</a:t>
            </a:r>
            <a:endParaRPr lang="ru-RU" sz="28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052736"/>
            <a:ext cx="7962088" cy="5195664"/>
          </a:xfrm>
        </p:spPr>
        <p:txBody>
          <a:bodyPr>
            <a:noAutofit/>
          </a:bodyPr>
          <a:lstStyle/>
          <a:p>
            <a:pPr lvl="0"/>
            <a:r>
              <a:rPr lang="ru-RU" sz="1200" dirty="0"/>
              <a:t>Бесплатные программы: </a:t>
            </a:r>
            <a:r>
              <a:rPr lang="ru-RU" sz="1200" dirty="0" err="1"/>
              <a:t>layout</a:t>
            </a:r>
            <a:r>
              <a:rPr lang="ru-RU" sz="1200" dirty="0"/>
              <a:t> 40 - проектирование и изготовление печатных плат; </a:t>
            </a:r>
            <a:r>
              <a:rPr lang="ru-RU" sz="1200" dirty="0" err="1"/>
              <a:t>Span</a:t>
            </a:r>
            <a:r>
              <a:rPr lang="ru-RU" sz="1200" dirty="0"/>
              <a:t> 70 - графическое составление схем. </a:t>
            </a:r>
          </a:p>
          <a:p>
            <a:pPr lvl="0"/>
            <a:r>
              <a:rPr lang="ru-RU" sz="1200" dirty="0" err="1"/>
              <a:t>Гужов</a:t>
            </a:r>
            <a:r>
              <a:rPr lang="ru-RU" sz="1200" dirty="0"/>
              <a:t> С., Полищук А., Туркин А. Концепция применения светильников со светодиодами совместно с традиционными источниками света // Современные технологии автоматизации. – </a:t>
            </a:r>
            <a:r>
              <a:rPr lang="ru-RU" sz="1200" dirty="0" smtClean="0"/>
              <a:t>2012.</a:t>
            </a:r>
            <a:endParaRPr lang="ru-RU" sz="1200" dirty="0"/>
          </a:p>
          <a:p>
            <a:pPr lvl="0"/>
            <a:r>
              <a:rPr lang="ru-RU" sz="1200" dirty="0"/>
              <a:t>Пашковский, А.И. Современное овощеводство открытого и закрытого грунт." - ответственный за выпуск. авторов там куча. Киев ОАО "издательство "Киевская Правда"" </a:t>
            </a:r>
            <a:r>
              <a:rPr lang="ru-RU" sz="1200" dirty="0" smtClean="0"/>
              <a:t>2010.</a:t>
            </a:r>
            <a:endParaRPr lang="ru-RU" sz="1200" dirty="0"/>
          </a:p>
          <a:p>
            <a:pPr lvl="0"/>
            <a:r>
              <a:rPr lang="ru-RU" sz="1200" dirty="0" err="1"/>
              <a:t>Перебаскин</a:t>
            </a:r>
            <a:r>
              <a:rPr lang="ru-RU" sz="1200" dirty="0"/>
              <a:t>, А.В. Энциклопедия ремонта. Выпуск 12. Микросхемы для управления электродвигателями – М.: Дока, </a:t>
            </a:r>
            <a:r>
              <a:rPr lang="ru-RU" sz="1200" dirty="0" smtClean="0"/>
              <a:t>2009.</a:t>
            </a:r>
            <a:endParaRPr lang="ru-RU" sz="1200" dirty="0"/>
          </a:p>
          <a:p>
            <a:pPr lvl="0"/>
            <a:r>
              <a:rPr lang="ru-RU" sz="1200" dirty="0"/>
              <a:t>Петров Д. Применение в учебном процессе современных </a:t>
            </a:r>
            <a:r>
              <a:rPr lang="ru-RU" sz="1200" dirty="0" smtClean="0"/>
              <a:t>средств </a:t>
            </a:r>
            <a:r>
              <a:rPr lang="ru-RU" sz="1200" dirty="0"/>
              <a:t>разработки систем реального времени // Современные технологии автоматизации. – </a:t>
            </a:r>
            <a:r>
              <a:rPr lang="ru-RU" sz="1200" dirty="0" smtClean="0"/>
              <a:t>2009.</a:t>
            </a:r>
            <a:endParaRPr lang="ru-RU" sz="1200" dirty="0"/>
          </a:p>
          <a:p>
            <a:pPr lvl="0"/>
            <a:r>
              <a:rPr lang="ru-RU" sz="1200" dirty="0"/>
              <a:t>Протасова Н.Н. Светокультура как способ выявления потенциальной продуктивности растений // Физиология растений. – </a:t>
            </a:r>
            <a:r>
              <a:rPr lang="ru-RU" sz="1200" dirty="0" smtClean="0"/>
              <a:t>2007</a:t>
            </a:r>
            <a:r>
              <a:rPr lang="ru-RU" sz="1200" dirty="0"/>
              <a:t>. </a:t>
            </a:r>
          </a:p>
          <a:p>
            <a:pPr lvl="0"/>
            <a:r>
              <a:rPr lang="ru-RU" sz="1200" dirty="0"/>
              <a:t>Справочная книга по светотехнике / Под ред. Ю.Б. </a:t>
            </a:r>
            <a:r>
              <a:rPr lang="ru-RU" sz="1200" dirty="0" err="1"/>
              <a:t>Айзенберга</a:t>
            </a:r>
            <a:r>
              <a:rPr lang="ru-RU" sz="1200" dirty="0"/>
              <a:t>. 3-е изд., </a:t>
            </a:r>
            <a:r>
              <a:rPr lang="ru-RU" sz="1200" dirty="0" err="1"/>
              <a:t>перераб</a:t>
            </a:r>
            <a:r>
              <a:rPr lang="ru-RU" sz="1200" dirty="0"/>
              <a:t>. и доп. – М.: Знак, </a:t>
            </a:r>
            <a:r>
              <a:rPr lang="ru-RU" sz="1200" dirty="0" smtClean="0"/>
              <a:t>2008. </a:t>
            </a:r>
          </a:p>
          <a:p>
            <a:pPr lvl="0"/>
            <a:r>
              <a:rPr lang="ru-RU" sz="1200" dirty="0" smtClean="0"/>
              <a:t>Тихомиров </a:t>
            </a:r>
            <a:r>
              <a:rPr lang="ru-RU" sz="1200" dirty="0"/>
              <a:t>А.А., </a:t>
            </a:r>
            <a:r>
              <a:rPr lang="ru-RU" sz="1200" dirty="0" err="1"/>
              <a:t>Шарупич</a:t>
            </a:r>
            <a:r>
              <a:rPr lang="ru-RU" sz="1200" dirty="0"/>
              <a:t> В.П., Лисовский Г.М. Светокультура растений: биофизические и биотехнические основы. – Новосибирск: Издательство СО РАН, </a:t>
            </a:r>
            <a:r>
              <a:rPr lang="ru-RU" sz="1200" dirty="0" smtClean="0"/>
              <a:t>2015.</a:t>
            </a:r>
            <a:endParaRPr lang="ru-RU" sz="1200" dirty="0"/>
          </a:p>
          <a:p>
            <a:pPr lvl="0"/>
            <a:r>
              <a:rPr lang="ru-RU" sz="1200" dirty="0"/>
              <a:t>Якубовская, С.В.; </a:t>
            </a:r>
            <a:r>
              <a:rPr lang="ru-RU" sz="1200" dirty="0" err="1"/>
              <a:t>Ниссельсон</a:t>
            </a:r>
            <a:r>
              <a:rPr lang="ru-RU" sz="1200" dirty="0"/>
              <a:t>, Л.И.; Кулешова, В.И.; </a:t>
            </a:r>
            <a:r>
              <a:rPr lang="ru-RU" sz="1200" dirty="0" err="1"/>
              <a:t>Ушибашев</a:t>
            </a:r>
            <a:r>
              <a:rPr lang="ru-RU" sz="1200" dirty="0"/>
              <a:t>, В.А.; </a:t>
            </a:r>
            <a:r>
              <a:rPr lang="ru-RU" sz="1200" dirty="0" err="1"/>
              <a:t>Топешкин</a:t>
            </a:r>
            <a:r>
              <a:rPr lang="ru-RU" sz="1200" dirty="0"/>
              <a:t>, М.Н. Справочник.  Цифровые  и аналоговые микросхемы. – М.: «Радио и связь», </a:t>
            </a:r>
            <a:r>
              <a:rPr lang="ru-RU" sz="1200" dirty="0" smtClean="0"/>
              <a:t>2014.</a:t>
            </a:r>
            <a:endParaRPr lang="ru-RU" sz="1200" dirty="0"/>
          </a:p>
          <a:p>
            <a:pPr marL="82296" indent="0">
              <a:buNone/>
            </a:pPr>
            <a:r>
              <a:rPr lang="ru-RU" sz="1200" dirty="0"/>
              <a:t> </a:t>
            </a:r>
            <a:r>
              <a:rPr lang="ru-RU" sz="1200" dirty="0" smtClean="0"/>
              <a:t>Электронные ресурсы:</a:t>
            </a:r>
          </a:p>
          <a:p>
            <a:r>
              <a:rPr lang="ru-RU" sz="1200" dirty="0" err="1" smtClean="0"/>
              <a:t>Марселис</a:t>
            </a:r>
            <a:r>
              <a:rPr lang="ru-RU" sz="1200" dirty="0" smtClean="0"/>
              <a:t> Л., </a:t>
            </a:r>
            <a:r>
              <a:rPr lang="ru-RU" sz="1200" dirty="0" err="1" smtClean="0"/>
              <a:t>Дуеск</a:t>
            </a:r>
            <a:r>
              <a:rPr lang="ru-RU" sz="1200" dirty="0" smtClean="0"/>
              <a:t> Т., </a:t>
            </a:r>
            <a:r>
              <a:rPr lang="ru-RU" sz="1200" dirty="0" err="1" smtClean="0"/>
              <a:t>Хеувелинк</a:t>
            </a:r>
            <a:r>
              <a:rPr lang="ru-RU" sz="1200" dirty="0" smtClean="0"/>
              <a:t> </a:t>
            </a:r>
            <a:r>
              <a:rPr lang="ru-RU" sz="1200" dirty="0" err="1" smtClean="0"/>
              <a:t>Эп</a:t>
            </a:r>
            <a:r>
              <a:rPr lang="ru-RU" sz="1200" dirty="0" smtClean="0"/>
              <a:t>. Будущее за лампами роста (реферат) [Электронный ресурс]. – Режим доступа: </a:t>
            </a:r>
            <a:r>
              <a:rPr lang="ru-RU" sz="1200" u="sng" dirty="0" smtClean="0">
                <a:hlinkClick r:id="rId2"/>
              </a:rPr>
              <a:t>http://www.greenhouses.ru/lamps-for-greenhouse</a:t>
            </a:r>
            <a:r>
              <a:rPr lang="ru-RU" sz="1200" dirty="0" smtClean="0"/>
              <a:t>  </a:t>
            </a:r>
          </a:p>
          <a:p>
            <a:r>
              <a:rPr lang="ru-RU" sz="1200" dirty="0" smtClean="0"/>
              <a:t>Освещение </a:t>
            </a:r>
            <a:r>
              <a:rPr lang="ru-RU" sz="1200" dirty="0"/>
              <a:t>для теплиц. Электронный ресурс. Режим доступа: </a:t>
            </a:r>
            <a:r>
              <a:rPr lang="ru-RU" sz="1200" u="sng" dirty="0">
                <a:hlinkClick r:id="rId3"/>
              </a:rPr>
              <a:t>http://irkutsk.fereks.ru/articles/osveshchenie-dlia-teplits/</a:t>
            </a:r>
            <a:r>
              <a:rPr lang="ru-RU" sz="1200" dirty="0"/>
              <a:t> </a:t>
            </a:r>
          </a:p>
          <a:p>
            <a:r>
              <a:rPr lang="ru-RU" sz="1200" dirty="0"/>
              <a:t>Освещение теплицы и парника. Электронный ресурс. Режим доступа: </a:t>
            </a:r>
            <a:r>
              <a:rPr lang="ru-RU" sz="1200" u="sng" dirty="0">
                <a:hlinkClick r:id="rId4"/>
              </a:rPr>
              <a:t>http://parnik-teplitsa.ru/osveshhenie-teplic-51</a:t>
            </a:r>
            <a:r>
              <a:rPr lang="ru-RU" sz="1200" dirty="0"/>
              <a:t> </a:t>
            </a:r>
          </a:p>
          <a:p>
            <a:r>
              <a:rPr lang="ru-RU" sz="1200" dirty="0"/>
              <a:t> Патент для освещения теплиц. Электронный ресурс. Режим доступа: </a:t>
            </a:r>
            <a:r>
              <a:rPr lang="ru-RU" sz="1200" u="sng" dirty="0">
                <a:hlinkClick r:id="rId5"/>
              </a:rPr>
              <a:t>http://www.freepatent.ru/patents/2115292</a:t>
            </a:r>
            <a:r>
              <a:rPr lang="ru-RU" sz="1200" dirty="0"/>
              <a:t> </a:t>
            </a:r>
          </a:p>
          <a:p>
            <a:endParaRPr lang="ru-RU" sz="1200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96859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Оглавление</a:t>
            </a:r>
            <a:b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052736"/>
            <a:ext cx="7674056" cy="5195664"/>
          </a:xfrm>
        </p:spPr>
        <p:txBody>
          <a:bodyPr>
            <a:normAutofit/>
          </a:bodyPr>
          <a:lstStyle/>
          <a:p>
            <a:r>
              <a:rPr lang="ru-RU" dirty="0" smtClean="0"/>
              <a:t>Аннотация  проекта </a:t>
            </a:r>
            <a:endParaRPr lang="ru-RU" dirty="0"/>
          </a:p>
          <a:p>
            <a:r>
              <a:rPr lang="ru-RU" dirty="0" smtClean="0"/>
              <a:t>Введение</a:t>
            </a:r>
          </a:p>
          <a:p>
            <a:r>
              <a:rPr lang="ru-RU" dirty="0" smtClean="0"/>
              <a:t>Содержание</a:t>
            </a:r>
          </a:p>
          <a:p>
            <a:r>
              <a:rPr lang="ru-RU" dirty="0" smtClean="0"/>
              <a:t>Выводы и практические рекомендации</a:t>
            </a:r>
          </a:p>
          <a:p>
            <a:r>
              <a:rPr lang="ru-RU" dirty="0" smtClean="0"/>
              <a:t>Заключение</a:t>
            </a:r>
          </a:p>
          <a:p>
            <a:r>
              <a:rPr lang="ru-RU" dirty="0" smtClean="0"/>
              <a:t>Список </a:t>
            </a:r>
            <a:r>
              <a:rPr lang="ru-RU" dirty="0"/>
              <a:t>используемой </a:t>
            </a:r>
            <a:r>
              <a:rPr lang="ru-RU" dirty="0" smtClean="0"/>
              <a:t>литературы, использованное программное обеспечение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410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462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Аннотация проекта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052736"/>
            <a:ext cx="7818072" cy="5195664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000" dirty="0" smtClean="0"/>
              <a:t>       Проект  представляет один из путей уменьшения энергетических затрат в тепличном хозяйстве. Для </a:t>
            </a:r>
            <a:r>
              <a:rPr lang="ru-RU" sz="2000" dirty="0"/>
              <a:t>освещения </a:t>
            </a:r>
            <a:r>
              <a:rPr lang="ru-RU" sz="2000" dirty="0" smtClean="0"/>
              <a:t>растений </a:t>
            </a:r>
            <a:r>
              <a:rPr lang="ru-RU" sz="2000" dirty="0"/>
              <a:t>в теплицах предлагаем вместо большого количества </a:t>
            </a:r>
            <a:r>
              <a:rPr lang="ru-RU" sz="2000" dirty="0" smtClean="0"/>
              <a:t>осветительных приборов</a:t>
            </a:r>
            <a:r>
              <a:rPr lang="ru-RU" sz="2000" dirty="0" smtClean="0"/>
              <a:t>  </a:t>
            </a:r>
            <a:r>
              <a:rPr lang="ru-RU" sz="2000" dirty="0"/>
              <a:t>применять одну </a:t>
            </a:r>
            <a:r>
              <a:rPr lang="ru-RU" sz="2000" dirty="0" smtClean="0"/>
              <a:t>равномерно перемещающуюся лампу.</a:t>
            </a:r>
            <a:endParaRPr lang="ru-RU" sz="2000" dirty="0"/>
          </a:p>
          <a:p>
            <a:pPr marL="82296" indent="0" algn="just">
              <a:buNone/>
            </a:pPr>
            <a:r>
              <a:rPr lang="ru-RU" sz="2000" dirty="0" smtClean="0"/>
              <a:t>      Для </a:t>
            </a:r>
            <a:r>
              <a:rPr lang="ru-RU" sz="2000" dirty="0"/>
              <a:t>обеспечения  равномерности  освещенности  больших площадей теплицы </a:t>
            </a:r>
            <a:r>
              <a:rPr lang="ru-RU" sz="2000" dirty="0" smtClean="0"/>
              <a:t>использовать </a:t>
            </a:r>
            <a:r>
              <a:rPr lang="ru-RU" sz="2000" dirty="0"/>
              <a:t>механизм,  перемещающий осветитель с большой скоростью </a:t>
            </a:r>
            <a:r>
              <a:rPr lang="ru-RU" sz="2000" dirty="0" smtClean="0"/>
              <a:t>движения, который способствует  равномерному освещению теплицы.</a:t>
            </a:r>
            <a:endParaRPr lang="ru-RU" sz="2000" dirty="0"/>
          </a:p>
          <a:p>
            <a:pPr marL="82296" indent="0">
              <a:buNone/>
            </a:pPr>
            <a:endParaRPr lang="ru-RU" sz="24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645024"/>
            <a:ext cx="453650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2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Введение</a:t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Актуальность</a:t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052736"/>
            <a:ext cx="8034096" cy="5195664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ru-RU" sz="1600" dirty="0"/>
              <a:t> </a:t>
            </a:r>
            <a:r>
              <a:rPr lang="ru-RU" sz="1600" dirty="0" smtClean="0"/>
              <a:t>  </a:t>
            </a:r>
            <a:r>
              <a:rPr lang="ru-RU" sz="1600" dirty="0" smtClean="0"/>
              <a:t>Свежие </a:t>
            </a:r>
            <a:r>
              <a:rPr lang="ru-RU" sz="1600" dirty="0"/>
              <a:t>овощи - прекрасный источник </a:t>
            </a:r>
            <a:r>
              <a:rPr lang="ru-RU" sz="1600" dirty="0" smtClean="0"/>
              <a:t>витаминов  и минералов. </a:t>
            </a:r>
            <a:r>
              <a:rPr lang="ru-RU" sz="1600" dirty="0"/>
              <a:t>Хотя </a:t>
            </a:r>
            <a:r>
              <a:rPr lang="ru-RU" sz="1600" dirty="0" smtClean="0"/>
              <a:t>бы </a:t>
            </a:r>
            <a:r>
              <a:rPr lang="ru-RU" sz="1600" dirty="0"/>
              <a:t>поэтому они должны присутствовать  в рационе круглый </a:t>
            </a:r>
            <a:r>
              <a:rPr lang="ru-RU" sz="1600" dirty="0" smtClean="0"/>
              <a:t>год. Проблема </a:t>
            </a:r>
            <a:r>
              <a:rPr lang="ru-RU" sz="1600" dirty="0"/>
              <a:t>лишь в том, что в зимний   период немногие могут себе позволить </a:t>
            </a:r>
            <a:r>
              <a:rPr lang="ru-RU" sz="1600" dirty="0" smtClean="0"/>
              <a:t>покупать</a:t>
            </a:r>
            <a:r>
              <a:rPr lang="ru-RU" sz="1600" dirty="0" smtClean="0"/>
              <a:t> овощи и зелень - </a:t>
            </a:r>
            <a:r>
              <a:rPr lang="ru-RU" sz="1600" dirty="0"/>
              <a:t>цены несравнимы с летним периодом. </a:t>
            </a:r>
          </a:p>
          <a:p>
            <a:pPr marL="82296" indent="0" algn="just">
              <a:buNone/>
            </a:pPr>
            <a:r>
              <a:rPr lang="ru-RU" sz="1600" dirty="0"/>
              <a:t> </a:t>
            </a:r>
            <a:r>
              <a:rPr lang="ru-RU" sz="1600" dirty="0" smtClean="0"/>
              <a:t>Производство </a:t>
            </a:r>
            <a:r>
              <a:rPr lang="ru-RU" sz="1600" dirty="0"/>
              <a:t>овощей защищенного грунта </a:t>
            </a:r>
            <a:r>
              <a:rPr lang="ru-RU" sz="1600" dirty="0"/>
              <a:t>в настоящее время </a:t>
            </a:r>
            <a:r>
              <a:rPr lang="ru-RU" sz="1600" dirty="0" smtClean="0"/>
              <a:t>прибыльная </a:t>
            </a:r>
            <a:r>
              <a:rPr lang="ru-RU" sz="1600" dirty="0"/>
              <a:t>и перспективная </a:t>
            </a:r>
            <a:r>
              <a:rPr lang="ru-RU" sz="1600" dirty="0" smtClean="0"/>
              <a:t>деятельность. </a:t>
            </a:r>
            <a:r>
              <a:rPr lang="ru-RU" sz="1600" dirty="0"/>
              <a:t>Ведь их производство не зависит от климатических условий, и продукция пользуется спросом круглый год.</a:t>
            </a:r>
          </a:p>
          <a:p>
            <a:pPr marL="82296" indent="0" algn="just">
              <a:buNone/>
            </a:pPr>
            <a:r>
              <a:rPr lang="ru-RU" sz="1600" dirty="0" smtClean="0"/>
              <a:t>    Для </a:t>
            </a:r>
            <a:r>
              <a:rPr lang="ru-RU" sz="1600" dirty="0"/>
              <a:t>центральной части России характерны резкие температурные </a:t>
            </a:r>
            <a:r>
              <a:rPr lang="ru-RU" sz="1600" dirty="0" smtClean="0"/>
              <a:t>перепады. </a:t>
            </a:r>
            <a:r>
              <a:rPr lang="ru-RU" sz="1600" dirty="0"/>
              <a:t>Кроме того, отмечается нехватка солнечного света. Следовательно, потребуются дополнительные  расходы  на  освещение  и обогрев  теплиц,  что,  в  свою </a:t>
            </a:r>
            <a:r>
              <a:rPr lang="ru-RU" sz="1600" dirty="0" smtClean="0"/>
              <a:t>очередь, </a:t>
            </a:r>
            <a:r>
              <a:rPr lang="ru-RU" sz="1600" dirty="0"/>
              <a:t>приведет  к увеличению  себестоимости продукции</a:t>
            </a:r>
            <a:r>
              <a:rPr lang="ru-RU" sz="1600" dirty="0"/>
              <a:t>.  </a:t>
            </a:r>
            <a:r>
              <a:rPr lang="ru-RU" sz="1600" dirty="0" smtClean="0"/>
              <a:t>Рентабельность </a:t>
            </a:r>
            <a:r>
              <a:rPr lang="ru-RU" sz="1600" dirty="0"/>
              <a:t>напрямую зависит еще и от того, что именно выращивается  в теплицах.  Чаще всего это </a:t>
            </a:r>
            <a:r>
              <a:rPr lang="ru-RU" sz="1600" dirty="0" smtClean="0"/>
              <a:t>зелень </a:t>
            </a:r>
            <a:r>
              <a:rPr lang="ru-RU" sz="1600" dirty="0"/>
              <a:t>и  овощи.</a:t>
            </a:r>
          </a:p>
          <a:p>
            <a:pPr marL="82296" indent="0" algn="just">
              <a:buNone/>
            </a:pPr>
            <a:r>
              <a:rPr lang="ru-RU" sz="1600" dirty="0" smtClean="0"/>
              <a:t>     </a:t>
            </a:r>
            <a:r>
              <a:rPr lang="ru-RU" sz="1600" dirty="0"/>
              <a:t>Выращивать </a:t>
            </a:r>
            <a:r>
              <a:rPr lang="ru-RU" sz="1600" dirty="0" smtClean="0"/>
              <a:t>тепличную продукцию </a:t>
            </a:r>
            <a:r>
              <a:rPr lang="ru-RU" sz="1600" dirty="0"/>
              <a:t>в </a:t>
            </a:r>
            <a:r>
              <a:rPr lang="ru-RU" sz="1600" dirty="0"/>
              <a:t>Поволжье </a:t>
            </a:r>
            <a:r>
              <a:rPr lang="ru-RU" sz="1600" dirty="0" smtClean="0"/>
              <a:t>в осенне-зимний период невыгодно, </a:t>
            </a:r>
            <a:r>
              <a:rPr lang="ru-RU" sz="1600" dirty="0"/>
              <a:t>из-за высокой </a:t>
            </a:r>
            <a:r>
              <a:rPr lang="ru-RU" sz="1600" dirty="0" smtClean="0"/>
              <a:t>себестоимости, так как используются традиционные </a:t>
            </a:r>
            <a:r>
              <a:rPr lang="ru-RU" sz="1600" dirty="0" err="1" smtClean="0"/>
              <a:t>высокозатратные</a:t>
            </a:r>
            <a:r>
              <a:rPr lang="ru-RU" sz="1600" dirty="0" smtClean="0"/>
              <a:t> технологии.</a:t>
            </a:r>
            <a:endParaRPr lang="ru-RU" sz="1600" dirty="0"/>
          </a:p>
          <a:p>
            <a:pPr marL="82296" indent="0" algn="just">
              <a:buNone/>
            </a:pPr>
            <a:r>
              <a:rPr lang="ru-RU" sz="1600" dirty="0" smtClean="0"/>
              <a:t>    Вывод:</a:t>
            </a:r>
          </a:p>
          <a:p>
            <a:pPr marL="82296" indent="0" algn="just">
              <a:buNone/>
            </a:pPr>
            <a:r>
              <a:rPr lang="ru-RU" sz="1600" dirty="0" smtClean="0"/>
              <a:t>    Создание </a:t>
            </a:r>
            <a:r>
              <a:rPr lang="ru-RU" sz="1600" dirty="0"/>
              <a:t>круглогодично работающего тепличного хозяйства, к </a:t>
            </a:r>
            <a:r>
              <a:rPr lang="ru-RU" sz="1600" dirty="0" smtClean="0"/>
              <a:t>примеру,  </a:t>
            </a:r>
            <a:r>
              <a:rPr lang="ru-RU" sz="1600" dirty="0"/>
              <a:t>в </a:t>
            </a:r>
            <a:r>
              <a:rPr lang="ru-RU" sz="1600" dirty="0" smtClean="0"/>
              <a:t>республике  </a:t>
            </a:r>
            <a:r>
              <a:rPr lang="ru-RU" sz="1600" dirty="0"/>
              <a:t>Марий Эл, экономически оправдано только при условии изыскания дешевых местных источников </a:t>
            </a:r>
            <a:r>
              <a:rPr lang="ru-RU" sz="1600" dirty="0" smtClean="0"/>
              <a:t>энергии </a:t>
            </a:r>
            <a:r>
              <a:rPr lang="ru-RU" sz="1600" dirty="0"/>
              <a:t>или значительных снижений этих </a:t>
            </a:r>
            <a:r>
              <a:rPr lang="ru-RU" sz="1600" dirty="0" err="1" smtClean="0"/>
              <a:t>энергозатрат</a:t>
            </a:r>
            <a:r>
              <a:rPr lang="ru-RU" sz="1600" dirty="0" smtClean="0"/>
              <a:t>.</a:t>
            </a:r>
            <a:endParaRPr lang="ru-RU" sz="1600" dirty="0"/>
          </a:p>
          <a:p>
            <a:pPr marL="82296" indent="0" algn="just">
              <a:buNone/>
            </a:pPr>
            <a:r>
              <a:rPr lang="ru-RU" sz="1600" dirty="0"/>
              <a:t> </a:t>
            </a:r>
            <a:r>
              <a:rPr lang="ru-RU" sz="1600" dirty="0" smtClean="0"/>
              <a:t>  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0207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Введение</a:t>
            </a:r>
            <a:b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Цель и задачи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/>
              <a:t>Цель данного </a:t>
            </a:r>
            <a:r>
              <a:rPr lang="ru-RU" sz="2000" dirty="0" smtClean="0"/>
              <a:t>проекта - </a:t>
            </a:r>
            <a:r>
              <a:rPr lang="ru-RU" sz="2000" dirty="0"/>
              <a:t>показать на демонстрируемом макете </a:t>
            </a:r>
            <a:r>
              <a:rPr lang="ru-RU" sz="2000" dirty="0" smtClean="0"/>
              <a:t>один </a:t>
            </a:r>
            <a:r>
              <a:rPr lang="ru-RU" sz="2000" dirty="0"/>
              <a:t>из путей снижения затрат на освещение тепличной </a:t>
            </a:r>
            <a:r>
              <a:rPr lang="ru-RU" sz="2000" dirty="0" smtClean="0"/>
              <a:t>площади.</a:t>
            </a:r>
            <a:endParaRPr lang="ru-RU" sz="2000" dirty="0"/>
          </a:p>
          <a:p>
            <a:pPr algn="just"/>
            <a:r>
              <a:rPr lang="ru-RU" sz="2000" dirty="0" smtClean="0"/>
              <a:t>Задачи:</a:t>
            </a:r>
          </a:p>
          <a:p>
            <a:pPr marL="82296" indent="0" algn="just">
              <a:buNone/>
            </a:pPr>
            <a:r>
              <a:rPr lang="ru-RU" sz="2000" dirty="0" smtClean="0"/>
              <a:t>1. Изучить область </a:t>
            </a:r>
            <a:r>
              <a:rPr lang="ru-RU" sz="2000" dirty="0"/>
              <a:t> </a:t>
            </a:r>
            <a:r>
              <a:rPr lang="ru-RU" sz="2000" dirty="0" smtClean="0"/>
              <a:t>технических систем оборудования современного тепличного хозяйства.</a:t>
            </a:r>
            <a:endParaRPr lang="ru-RU" sz="2000" dirty="0" smtClean="0"/>
          </a:p>
          <a:p>
            <a:pPr marL="82296" indent="0" algn="just">
              <a:buNone/>
            </a:pPr>
            <a:r>
              <a:rPr lang="ru-RU" sz="2000" dirty="0" smtClean="0"/>
              <a:t>2. Изучить принцип динамического осветителя.</a:t>
            </a:r>
          </a:p>
          <a:p>
            <a:pPr marL="82296" indent="0" algn="just">
              <a:buNone/>
            </a:pPr>
            <a:r>
              <a:rPr lang="ru-RU" sz="2000" dirty="0"/>
              <a:t>3</a:t>
            </a:r>
            <a:r>
              <a:rPr lang="ru-RU" sz="2000" dirty="0" smtClean="0"/>
              <a:t>. </a:t>
            </a:r>
            <a:r>
              <a:rPr lang="ru-RU" sz="2000" dirty="0"/>
              <a:t>С</a:t>
            </a:r>
            <a:r>
              <a:rPr lang="ru-RU" sz="2000" dirty="0" smtClean="0"/>
              <a:t>оздать  конструкцию макета теплицы для демонстрации  принципа динамического осветителя.</a:t>
            </a:r>
            <a:endParaRPr lang="ru-RU" sz="2000" dirty="0"/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0"/>
          <a:stretch/>
        </p:blipFill>
        <p:spPr>
          <a:xfrm>
            <a:off x="5436096" y="4479218"/>
            <a:ext cx="3528393" cy="22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4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Введение</a:t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Значимость проекта</a:t>
            </a:r>
            <a:endParaRPr lang="ru-RU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5509" y="1268760"/>
            <a:ext cx="7884368" cy="4907632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000" dirty="0" smtClean="0"/>
              <a:t>Наш </a:t>
            </a:r>
            <a:r>
              <a:rPr lang="ru-RU" sz="2000" dirty="0"/>
              <a:t>технический проект </a:t>
            </a:r>
            <a:r>
              <a:rPr lang="ru-RU" sz="2000" dirty="0" smtClean="0"/>
              <a:t>предлагает и демонстрирует </a:t>
            </a:r>
            <a:r>
              <a:rPr lang="ru-RU" sz="2000" dirty="0" smtClean="0"/>
              <a:t>о</a:t>
            </a:r>
            <a:r>
              <a:rPr lang="ru-RU" sz="2000" dirty="0" smtClean="0"/>
              <a:t>дин из </a:t>
            </a:r>
            <a:r>
              <a:rPr lang="ru-RU" sz="2000" dirty="0"/>
              <a:t>путей </a:t>
            </a:r>
            <a:r>
              <a:rPr lang="ru-RU" sz="2000" dirty="0" smtClean="0"/>
              <a:t>уменьшения финансовых затрат  </a:t>
            </a:r>
            <a:r>
              <a:rPr lang="ru-RU" sz="2000" dirty="0"/>
              <a:t>в тепличном </a:t>
            </a:r>
            <a:r>
              <a:rPr lang="ru-RU" sz="2000" dirty="0" smtClean="0"/>
              <a:t>хозяйстве путем снижения </a:t>
            </a:r>
            <a:r>
              <a:rPr lang="ru-RU" sz="2000" dirty="0" err="1" smtClean="0"/>
              <a:t>энергозатрат</a:t>
            </a:r>
            <a:r>
              <a:rPr lang="ru-RU" sz="2000" dirty="0" smtClean="0"/>
              <a:t> на освещение.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5" r="21587" b="-3315"/>
          <a:stretch/>
        </p:blipFill>
        <p:spPr>
          <a:xfrm flipH="1">
            <a:off x="1149790" y="2440291"/>
            <a:ext cx="3855038" cy="32775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6"/>
          <a:stretch/>
        </p:blipFill>
        <p:spPr>
          <a:xfrm>
            <a:off x="4572000" y="3573016"/>
            <a:ext cx="4134194" cy="250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8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+mn-lt"/>
              </a:rPr>
              <a:t>Содержание</a:t>
            </a:r>
            <a:br>
              <a:rPr lang="ru-RU" sz="2800" b="1" dirty="0" smtClean="0">
                <a:solidFill>
                  <a:srgbClr val="7030A0"/>
                </a:solidFill>
                <a:latin typeface="+mn-lt"/>
              </a:rPr>
            </a:br>
            <a:endParaRPr lang="ru-RU" sz="28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980728"/>
            <a:ext cx="7602048" cy="5267672"/>
          </a:xfrm>
        </p:spPr>
        <p:txBody>
          <a:bodyPr>
            <a:noAutofit/>
          </a:bodyPr>
          <a:lstStyle/>
          <a:p>
            <a:pPr algn="just"/>
            <a:r>
              <a:rPr lang="ru-RU" sz="1600" dirty="0"/>
              <a:t>Для получения </a:t>
            </a:r>
            <a:r>
              <a:rPr lang="ru-RU" sz="1600" dirty="0" smtClean="0"/>
              <a:t>достаточного уровня освещенности</a:t>
            </a:r>
            <a:r>
              <a:rPr lang="ru-RU" sz="1600" dirty="0"/>
              <a:t> </a:t>
            </a:r>
            <a:r>
              <a:rPr lang="ru-RU" sz="1600" dirty="0" smtClean="0"/>
              <a:t> растений в теплице, </a:t>
            </a:r>
            <a:r>
              <a:rPr lang="ru-RU" sz="1600" dirty="0"/>
              <a:t>используют </a:t>
            </a:r>
            <a:r>
              <a:rPr lang="ru-RU" sz="1600" dirty="0" smtClean="0"/>
              <a:t>многочисленные батареи </a:t>
            </a:r>
            <a:r>
              <a:rPr lang="ru-RU" sz="1600" dirty="0"/>
              <a:t>осветителей. Как правило, они располагаются в верхней части сооружения, создавая равномерное облучение поверхности грунта. В некоторых вариантах осветители могут монтироваться на боковых поверхностях, например, когда растения имеют высокий стебель: помидоры, болгарский перец.</a:t>
            </a:r>
          </a:p>
          <a:p>
            <a:pPr algn="just"/>
            <a:r>
              <a:rPr lang="ru-RU" sz="1600" dirty="0" smtClean="0"/>
              <a:t>Конструкция </a:t>
            </a:r>
            <a:r>
              <a:rPr lang="ru-RU" sz="1600" dirty="0"/>
              <a:t>светильников не должна создавать затенение естественного, солнечного освещения. Порой это затруднительно из-за громоздкости арматуры используемых ламп.</a:t>
            </a:r>
          </a:p>
          <a:p>
            <a:pPr algn="just"/>
            <a:r>
              <a:rPr lang="ru-RU" sz="1600" dirty="0"/>
              <a:t>Режим работы осветителей, в большинстве применений, параллельный непрерывный на протяжении отсутствия естественного освещения.</a:t>
            </a:r>
          </a:p>
          <a:p>
            <a:pPr algn="just"/>
            <a:r>
              <a:rPr lang="ru-RU" sz="1600" dirty="0"/>
              <a:t>Предлагаем вместо </a:t>
            </a:r>
            <a:r>
              <a:rPr lang="ru-RU" sz="1600" dirty="0" smtClean="0"/>
              <a:t>многочисленных ламп </a:t>
            </a:r>
            <a:r>
              <a:rPr lang="ru-RU" sz="1600" dirty="0"/>
              <a:t>освещения применить одну мощную, а для обеспечения равномерности освещенности больших площадей использовать механизм перемещающий осветитель с некоторой скоростью, поочередно облучая участок за участком.</a:t>
            </a:r>
          </a:p>
          <a:p>
            <a:pPr algn="just"/>
            <a:r>
              <a:rPr lang="ru-RU" sz="1600" dirty="0" smtClean="0"/>
              <a:t>Электроэнергия </a:t>
            </a:r>
            <a:r>
              <a:rPr lang="ru-RU" sz="1600" dirty="0"/>
              <a:t>может подводиться к осветителю различными способами. Например, по направляющей рельсе, или свисающим сверху кабелем и даже бесконтактно индукционно. Неплоха идея оставить осветитель неподвижным, а засветку осуществлять частями, при помощи качающегося зеркала.</a:t>
            </a:r>
          </a:p>
          <a:p>
            <a:pPr algn="just"/>
            <a:r>
              <a:rPr lang="ru-RU" sz="1600" dirty="0"/>
              <a:t>Применив подвижный осветитель, получим целый ряд прорывных новшеств в тепличном хозяйстве</a:t>
            </a:r>
            <a:r>
              <a:rPr lang="ru-RU" sz="16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9567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+mn-lt"/>
              </a:rPr>
              <a:t>Содержание</a:t>
            </a:r>
            <a:endParaRPr lang="ru-RU" sz="28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24744"/>
            <a:ext cx="7746064" cy="5123656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1800" dirty="0" smtClean="0"/>
              <a:t>Подвижный осветитель - это </a:t>
            </a:r>
            <a:r>
              <a:rPr lang="ru-RU" sz="1800" dirty="0"/>
              <a:t>источник: </a:t>
            </a:r>
            <a:endParaRPr lang="ru-RU" sz="1800" dirty="0" smtClean="0"/>
          </a:p>
          <a:p>
            <a:pPr algn="just"/>
            <a:r>
              <a:rPr lang="ru-RU" sz="1800" dirty="0" smtClean="0"/>
              <a:t>не </a:t>
            </a:r>
            <a:r>
              <a:rPr lang="ru-RU" sz="1800" dirty="0"/>
              <a:t>затеняющий естественного освещения; </a:t>
            </a:r>
            <a:endParaRPr lang="ru-RU" sz="1800" dirty="0" smtClean="0"/>
          </a:p>
          <a:p>
            <a:pPr algn="just"/>
            <a:r>
              <a:rPr lang="ru-RU" sz="1800" dirty="0" smtClean="0"/>
              <a:t>потребляющий </a:t>
            </a:r>
            <a:r>
              <a:rPr lang="ru-RU" sz="1800" dirty="0"/>
              <a:t>электроэнергию меньше обычного</a:t>
            </a:r>
            <a:r>
              <a:rPr lang="ru-RU" sz="1800" dirty="0" smtClean="0"/>
              <a:t>;</a:t>
            </a:r>
          </a:p>
          <a:p>
            <a:pPr algn="just"/>
            <a:r>
              <a:rPr lang="ru-RU" sz="1800" dirty="0" smtClean="0"/>
              <a:t> простой </a:t>
            </a:r>
            <a:r>
              <a:rPr lang="ru-RU" sz="1800" dirty="0"/>
              <a:t>в обслуживании, при ремонте, замене </a:t>
            </a:r>
            <a:r>
              <a:rPr lang="ru-RU" sz="1800" dirty="0" smtClean="0"/>
              <a:t>лампы; </a:t>
            </a:r>
          </a:p>
          <a:p>
            <a:pPr algn="just"/>
            <a:r>
              <a:rPr lang="ru-RU" sz="1800" dirty="0" smtClean="0"/>
              <a:t>имеющий </a:t>
            </a:r>
            <a:r>
              <a:rPr lang="ru-RU" sz="1800" dirty="0"/>
              <a:t>в</a:t>
            </a:r>
            <a:r>
              <a:rPr lang="ru-RU" sz="1800" dirty="0" smtClean="0"/>
              <a:t>озможность  </a:t>
            </a:r>
            <a:r>
              <a:rPr lang="ru-RU" sz="1800" dirty="0"/>
              <a:t>гибко программировать  режим освещения, с учетом особенностей отдельных групп </a:t>
            </a:r>
            <a:r>
              <a:rPr lang="ru-RU" sz="1800" dirty="0" smtClean="0"/>
              <a:t>растений; </a:t>
            </a:r>
            <a:r>
              <a:rPr lang="ru-RU" sz="1800" dirty="0" smtClean="0"/>
              <a:t>совмещать </a:t>
            </a:r>
            <a:r>
              <a:rPr lang="ru-RU" sz="1800" dirty="0" err="1" smtClean="0"/>
              <a:t>светоблучение</a:t>
            </a:r>
            <a:r>
              <a:rPr lang="ru-RU" sz="1800" dirty="0" smtClean="0"/>
              <a:t> </a:t>
            </a:r>
            <a:r>
              <a:rPr lang="ru-RU" sz="1800" dirty="0"/>
              <a:t>с орошением, подкормкой, дезинфекцией, с </a:t>
            </a:r>
            <a:r>
              <a:rPr lang="ru-RU" sz="1800" dirty="0" smtClean="0"/>
              <a:t>опылением растений.</a:t>
            </a:r>
          </a:p>
          <a:p>
            <a:pPr marL="82296" indent="0" algn="just">
              <a:buNone/>
            </a:pPr>
            <a:r>
              <a:rPr lang="ru-RU" sz="1800" dirty="0" smtClean="0"/>
              <a:t> </a:t>
            </a:r>
            <a:r>
              <a:rPr lang="ru-RU" sz="1800" dirty="0"/>
              <a:t>Разместив на </a:t>
            </a:r>
            <a:r>
              <a:rPr lang="ru-RU" sz="1800" dirty="0" err="1"/>
              <a:t>светоплатформе</a:t>
            </a:r>
            <a:r>
              <a:rPr lang="ru-RU" sz="1800" dirty="0"/>
              <a:t>,   помимо  источника света, необходимое для этих целей оборудование, можно </a:t>
            </a:r>
            <a:r>
              <a:rPr lang="ru-RU" sz="1800" dirty="0" smtClean="0"/>
              <a:t>отслеживать </a:t>
            </a:r>
            <a:r>
              <a:rPr lang="ru-RU" sz="1800" dirty="0"/>
              <a:t>созревание овощей, заболевание на </a:t>
            </a:r>
            <a:r>
              <a:rPr lang="ru-RU" sz="1800" dirty="0" smtClean="0"/>
              <a:t>растениях, </a:t>
            </a:r>
            <a:r>
              <a:rPr lang="ru-RU" sz="1800" dirty="0"/>
              <a:t>а </a:t>
            </a:r>
            <a:r>
              <a:rPr lang="ru-RU" sz="1800" dirty="0" smtClean="0"/>
              <a:t> небольшой управляемый манипулятор </a:t>
            </a:r>
            <a:r>
              <a:rPr lang="ru-RU" sz="1800" dirty="0"/>
              <a:t>готов заменить заботливого </a:t>
            </a:r>
            <a:r>
              <a:rPr lang="ru-RU" sz="1800" dirty="0" smtClean="0"/>
              <a:t>растениевода , оторвать </a:t>
            </a:r>
            <a:r>
              <a:rPr lang="ru-RU" sz="1800" dirty="0"/>
              <a:t>гниющий плод или листву, отрезать лишний отросток  и многое другое.</a:t>
            </a:r>
          </a:p>
          <a:p>
            <a:pPr marL="82296" indent="0" algn="just">
              <a:buNone/>
            </a:pPr>
            <a:r>
              <a:rPr lang="ru-RU" sz="1800" dirty="0" smtClean="0"/>
              <a:t>   Предложение  </a:t>
            </a:r>
            <a:r>
              <a:rPr lang="ru-RU" sz="1800" dirty="0"/>
              <a:t>применить такую автоматизацию  продиктовано  временем</a:t>
            </a:r>
            <a:r>
              <a:rPr lang="ru-RU" sz="1800" dirty="0" smtClean="0"/>
              <a:t>.</a:t>
            </a:r>
            <a:r>
              <a:rPr lang="ru-RU" sz="1800" dirty="0"/>
              <a:t> Не за горами полная роботизация простых операций не только в теплицах, но и во всех областях жизни </a:t>
            </a:r>
            <a:r>
              <a:rPr lang="ru-RU" sz="1800" dirty="0"/>
              <a:t> </a:t>
            </a:r>
            <a:r>
              <a:rPr lang="ru-RU" sz="1800" dirty="0" smtClean="0"/>
              <a:t>человека.</a:t>
            </a:r>
            <a:endParaRPr lang="ru-RU" sz="1800" dirty="0"/>
          </a:p>
          <a:p>
            <a:pPr algn="just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3818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Содержание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052736"/>
            <a:ext cx="7674056" cy="5195664"/>
          </a:xfrm>
        </p:spPr>
        <p:txBody>
          <a:bodyPr>
            <a:normAutofit/>
          </a:bodyPr>
          <a:lstStyle/>
          <a:p>
            <a:pPr algn="just"/>
            <a:r>
              <a:rPr lang="ru-RU" sz="1600" dirty="0"/>
              <a:t>Для демонстрации принципа динамического осветителя встраиваемого в тепличное помещение, был построен миниатюрный настольный макет теплицы. </a:t>
            </a:r>
            <a:r>
              <a:rPr lang="ru-RU" sz="1600" dirty="0" smtClean="0"/>
              <a:t>В </a:t>
            </a:r>
            <a:r>
              <a:rPr lang="ru-RU" sz="1600" dirty="0"/>
              <a:t>основе конструкции этого макета применены детали отслужившего сканера </a:t>
            </a:r>
            <a:r>
              <a:rPr lang="en-US" sz="1600" dirty="0" err="1" smtClean="0"/>
              <a:t>Mustlek</a:t>
            </a:r>
            <a:r>
              <a:rPr lang="ru-RU" sz="1600" dirty="0" smtClean="0"/>
              <a:t>, </a:t>
            </a:r>
            <a:r>
              <a:rPr lang="ru-RU" sz="1600" dirty="0"/>
              <a:t>копировщика </a:t>
            </a:r>
            <a:r>
              <a:rPr lang="en-US" sz="1600" dirty="0"/>
              <a:t>CANON</a:t>
            </a:r>
            <a:r>
              <a:rPr lang="ru-RU" sz="1600" dirty="0"/>
              <a:t>, струйного принтера </a:t>
            </a:r>
            <a:r>
              <a:rPr lang="en-US" sz="1600" dirty="0"/>
              <a:t>PANASONIK</a:t>
            </a:r>
            <a:r>
              <a:rPr lang="ru-RU" sz="1600" dirty="0"/>
              <a:t>. Это: редуктор с шаговым </a:t>
            </a:r>
            <a:r>
              <a:rPr lang="ru-RU" sz="1600" dirty="0" smtClean="0"/>
              <a:t>двигателем</a:t>
            </a:r>
            <a:r>
              <a:rPr lang="ru-RU" sz="1600" dirty="0"/>
              <a:t>, направляющие, </a:t>
            </a:r>
            <a:r>
              <a:rPr lang="ru-RU" sz="1600" dirty="0" smtClean="0"/>
              <a:t>сканирующая </a:t>
            </a:r>
            <a:r>
              <a:rPr lang="ru-RU" sz="1600" dirty="0"/>
              <a:t>лампа с преобразователем, импульсный блок питания, корпус сканера.</a:t>
            </a:r>
          </a:p>
          <a:p>
            <a:pPr algn="just"/>
            <a:r>
              <a:rPr lang="ru-RU" sz="1600" dirty="0"/>
              <a:t>Схема управления шаговым двигателем была заимствована  из журнала РАДИО №8 2006г. Она доработана под местную задачу посредством бесконтактного реверса на коммутаторе мультиплексоре. Выбор длинны перемещения каретки с лампой, осуществлен  переключением соответствующих выходов цифрового счетчика перестановкой </a:t>
            </a:r>
            <a:r>
              <a:rPr lang="ru-RU" sz="1600" dirty="0" smtClean="0"/>
              <a:t>перемычки. </a:t>
            </a:r>
          </a:p>
          <a:p>
            <a:pPr algn="just"/>
            <a:r>
              <a:rPr lang="ru-RU" sz="1600" dirty="0" smtClean="0"/>
              <a:t>Принципиальная </a:t>
            </a:r>
            <a:r>
              <a:rPr lang="ru-RU" sz="1600" dirty="0"/>
              <a:t>схема блока управления  шаговым  двигателем  изображена </a:t>
            </a:r>
            <a:r>
              <a:rPr lang="ru-RU" sz="1600" dirty="0" smtClean="0"/>
              <a:t>на схеме 1. Тросово- </a:t>
            </a:r>
            <a:r>
              <a:rPr lang="ru-RU" sz="1600" dirty="0"/>
              <a:t>кинематическая схема </a:t>
            </a:r>
            <a:r>
              <a:rPr lang="ru-RU" sz="1600" dirty="0" smtClean="0"/>
              <a:t>2</a:t>
            </a:r>
            <a:r>
              <a:rPr lang="ru-RU" sz="1600" dirty="0"/>
              <a:t>, </a:t>
            </a:r>
            <a:r>
              <a:rPr lang="ru-RU" sz="1600" dirty="0" smtClean="0"/>
              <a:t>построена </a:t>
            </a:r>
            <a:r>
              <a:rPr lang="ru-RU" sz="1600" dirty="0"/>
              <a:t>таким образом, чтобы  преобразовать  </a:t>
            </a:r>
            <a:r>
              <a:rPr lang="ru-RU" sz="1600" dirty="0" smtClean="0"/>
              <a:t>вращение </a:t>
            </a:r>
            <a:r>
              <a:rPr lang="ru-RU" sz="1600" dirty="0"/>
              <a:t>миниатюрного наматывающего/сматывающего барабана редуктора 1</a:t>
            </a:r>
            <a:r>
              <a:rPr lang="ru-RU" sz="1600" dirty="0" smtClean="0"/>
              <a:t>, в </a:t>
            </a:r>
            <a:r>
              <a:rPr lang="ru-RU" sz="1600" dirty="0"/>
              <a:t>возвратно - поступательное  </a:t>
            </a:r>
            <a:r>
              <a:rPr lang="ru-RU" sz="1600" dirty="0" smtClean="0"/>
              <a:t>движение  кронштейна  </a:t>
            </a:r>
            <a:r>
              <a:rPr lang="ru-RU" sz="1600" dirty="0"/>
              <a:t>с лампой  2.  Питание  подвижной лампы производится от </a:t>
            </a:r>
            <a:r>
              <a:rPr lang="en-US" sz="1600" dirty="0"/>
              <a:t>DC</a:t>
            </a:r>
            <a:r>
              <a:rPr lang="ru-RU" sz="1600" dirty="0"/>
              <a:t>/</a:t>
            </a:r>
            <a:r>
              <a:rPr lang="en-US" sz="1600" dirty="0" smtClean="0"/>
              <a:t>DC</a:t>
            </a:r>
            <a:r>
              <a:rPr lang="ru-RU" sz="1600" dirty="0" smtClean="0"/>
              <a:t>, через </a:t>
            </a:r>
            <a:r>
              <a:rPr lang="ru-RU" sz="1600" dirty="0"/>
              <a:t>металлические направляющие посредством скользящих контактов, закрепленных на держателе осветителя. Лампа, совершая периодические движения, засвечивает побеги </a:t>
            </a:r>
            <a:r>
              <a:rPr lang="ru-RU" sz="1600" dirty="0" smtClean="0"/>
              <a:t>рассады.</a:t>
            </a:r>
            <a:r>
              <a:rPr lang="ru-RU" sz="1600" dirty="0"/>
              <a:t> </a:t>
            </a:r>
          </a:p>
          <a:p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5901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1053</TotalTime>
  <Words>962</Words>
  <Application>Microsoft Office PowerPoint</Application>
  <PresentationFormat>Экран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Министерство образования и науки Республики Марий Эл Государственное бюджетное образовательное учреждение  дополнительного образования Республики Марий Эл «Центр детского и юношеского технического творчества» </vt:lpstr>
      <vt:lpstr>Оглавление </vt:lpstr>
      <vt:lpstr>Аннотация проекта</vt:lpstr>
      <vt:lpstr>Введение Актуальность </vt:lpstr>
      <vt:lpstr>Введение Цель и задачи</vt:lpstr>
      <vt:lpstr>Введение Значимость проекта</vt:lpstr>
      <vt:lpstr>Содержание </vt:lpstr>
      <vt:lpstr>Содержание</vt:lpstr>
      <vt:lpstr>Содержание</vt:lpstr>
      <vt:lpstr>Схема управления двигателем</vt:lpstr>
      <vt:lpstr>Кинематическая схема</vt:lpstr>
      <vt:lpstr>Блочная схема макета</vt:lpstr>
      <vt:lpstr>Выводы и практические рекомендации</vt:lpstr>
      <vt:lpstr>Список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89</cp:revision>
  <dcterms:created xsi:type="dcterms:W3CDTF">2016-04-18T08:37:11Z</dcterms:created>
  <dcterms:modified xsi:type="dcterms:W3CDTF">2016-04-29T14:20:33Z</dcterms:modified>
</cp:coreProperties>
</file>