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75" r:id="rId4"/>
    <p:sldId id="260" r:id="rId5"/>
    <p:sldId id="276" r:id="rId6"/>
    <p:sldId id="277" r:id="rId7"/>
    <p:sldId id="278" r:id="rId8"/>
    <p:sldId id="279" r:id="rId9"/>
    <p:sldId id="280" r:id="rId10"/>
    <p:sldId id="264" r:id="rId11"/>
    <p:sldId id="265" r:id="rId12"/>
    <p:sldId id="266" r:id="rId13"/>
    <p:sldId id="267" r:id="rId14"/>
    <p:sldId id="268" r:id="rId15"/>
    <p:sldId id="269" r:id="rId16"/>
    <p:sldId id="263" r:id="rId17"/>
    <p:sldId id="270" r:id="rId18"/>
    <p:sldId id="271" r:id="rId19"/>
    <p:sldId id="272" r:id="rId20"/>
    <p:sldId id="273" r:id="rId21"/>
    <p:sldId id="283" r:id="rId22"/>
    <p:sldId id="28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60648"/>
            <a:ext cx="7886728" cy="3096914"/>
          </a:xfrm>
        </p:spPr>
        <p:txBody>
          <a:bodyPr>
            <a:noAutofit/>
          </a:bodyPr>
          <a:lstStyle/>
          <a:p>
            <a:pPr algn="ctr"/>
            <a:r>
              <a:rPr lang="ru-RU" sz="5400" u="sng" dirty="0" smtClean="0">
                <a:solidFill>
                  <a:schemeClr val="accent3"/>
                </a:solidFill>
              </a:rPr>
              <a:t>Гамильтоновы графы</a:t>
            </a:r>
            <a:r>
              <a:rPr lang="ru-RU" sz="2400" u="sng" dirty="0" smtClean="0"/>
              <a:t/>
            </a:r>
            <a:br>
              <a:rPr lang="ru-RU" sz="2400" u="sng" dirty="0" smtClean="0"/>
            </a:br>
            <a:endParaRPr lang="ru-RU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886200"/>
            <a:ext cx="8568952" cy="17526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учащийся объединения  </a:t>
            </a:r>
            <a:r>
              <a:rPr lang="ru-RU" sz="2000" b="1" u="sng" dirty="0" smtClean="0"/>
              <a:t>«</a:t>
            </a:r>
            <a:r>
              <a:rPr lang="ru-RU" sz="2000" b="1" u="sng" dirty="0" smtClean="0"/>
              <a:t>Основы  информатики и </a:t>
            </a:r>
            <a:r>
              <a:rPr lang="ru-RU" sz="2000" b="1" u="sng" dirty="0" smtClean="0"/>
              <a:t>программирования» 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Сагидов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Абачара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Эльдарович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уководитель: педагог дополнительного образования РЦНТТУ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Магомедова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Мадина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Магомедовна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2060848"/>
            <a:ext cx="6264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5456905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Входные данные </a:t>
            </a:r>
            <a:br>
              <a:rPr lang="ru-RU" dirty="0" smtClean="0"/>
            </a:br>
            <a:r>
              <a:rPr lang="ru-RU" dirty="0" smtClean="0"/>
              <a:t>(метод латинской композиции)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38003" y="1935163"/>
            <a:ext cx="5667993" cy="4389437"/>
          </a:xfrm>
        </p:spPr>
      </p:pic>
    </p:spTree>
    <p:extLst>
      <p:ext uri="{BB962C8B-B14F-4D97-AF65-F5344CB8AC3E}">
        <p14:creationId xmlns:p14="http://schemas.microsoft.com/office/powerpoint/2010/main" xmlns="" val="2043635072"/>
      </p:ext>
    </p:extLst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01474" y="1935163"/>
            <a:ext cx="5941052" cy="4389437"/>
          </a:xfrm>
        </p:spPr>
      </p:pic>
    </p:spTree>
    <p:extLst>
      <p:ext uri="{BB962C8B-B14F-4D97-AF65-F5344CB8AC3E}">
        <p14:creationId xmlns:p14="http://schemas.microsoft.com/office/powerpoint/2010/main" xmlns="" val="3529341772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3019" y="1935163"/>
            <a:ext cx="5917962" cy="4389437"/>
          </a:xfrm>
        </p:spPr>
      </p:pic>
    </p:spTree>
    <p:extLst>
      <p:ext uri="{BB962C8B-B14F-4D97-AF65-F5344CB8AC3E}">
        <p14:creationId xmlns:p14="http://schemas.microsoft.com/office/powerpoint/2010/main" xmlns="" val="3603436556"/>
      </p:ext>
    </p:ext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Выходные данные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90045" y="1935163"/>
            <a:ext cx="5963909" cy="4389437"/>
          </a:xfrm>
        </p:spPr>
      </p:pic>
    </p:spTree>
    <p:extLst>
      <p:ext uri="{BB962C8B-B14F-4D97-AF65-F5344CB8AC3E}">
        <p14:creationId xmlns:p14="http://schemas.microsoft.com/office/powerpoint/2010/main" xmlns="" val="2510832045"/>
      </p:ext>
    </p:extLst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Выходные данные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06072" y="1935163"/>
            <a:ext cx="5931855" cy="4389437"/>
          </a:xfrm>
        </p:spPr>
      </p:pic>
    </p:spTree>
    <p:extLst>
      <p:ext uri="{BB962C8B-B14F-4D97-AF65-F5344CB8AC3E}">
        <p14:creationId xmlns:p14="http://schemas.microsoft.com/office/powerpoint/2010/main" xmlns="" val="4164139057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Выходные данные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09469" y="1935163"/>
            <a:ext cx="5925061" cy="4389437"/>
          </a:xfrm>
        </p:spPr>
      </p:pic>
    </p:spTree>
    <p:extLst>
      <p:ext uri="{BB962C8B-B14F-4D97-AF65-F5344CB8AC3E}">
        <p14:creationId xmlns:p14="http://schemas.microsoft.com/office/powerpoint/2010/main" xmlns="" val="127985173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Входные </a:t>
            </a:r>
            <a:r>
              <a:rPr lang="ru-RU" dirty="0" smtClean="0"/>
              <a:t>данные </a:t>
            </a:r>
            <a:br>
              <a:rPr lang="ru-RU" dirty="0" smtClean="0"/>
            </a:br>
            <a:r>
              <a:rPr lang="ru-RU" dirty="0" smtClean="0"/>
              <a:t>(метод </a:t>
            </a:r>
            <a:r>
              <a:rPr lang="ru-RU" dirty="0"/>
              <a:t>ветвей и </a:t>
            </a:r>
            <a:r>
              <a:rPr lang="ru-RU" dirty="0" smtClean="0"/>
              <a:t>границ)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20498" y="1935163"/>
            <a:ext cx="5703004" cy="4389437"/>
          </a:xfrm>
        </p:spPr>
      </p:pic>
    </p:spTree>
    <p:extLst>
      <p:ext uri="{BB962C8B-B14F-4D97-AF65-F5344CB8AC3E}">
        <p14:creationId xmlns:p14="http://schemas.microsoft.com/office/powerpoint/2010/main" xmlns="" val="77735938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90045" y="1935163"/>
            <a:ext cx="5963909" cy="4389437"/>
          </a:xfrm>
        </p:spPr>
      </p:pic>
    </p:spTree>
    <p:extLst>
      <p:ext uri="{BB962C8B-B14F-4D97-AF65-F5344CB8AC3E}">
        <p14:creationId xmlns:p14="http://schemas.microsoft.com/office/powerpoint/2010/main" xmlns="" val="50102080"/>
      </p:ext>
    </p:extLst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95647" y="1935163"/>
            <a:ext cx="5952705" cy="4389437"/>
          </a:xfrm>
        </p:spPr>
      </p:pic>
    </p:spTree>
    <p:extLst>
      <p:ext uri="{BB962C8B-B14F-4D97-AF65-F5344CB8AC3E}">
        <p14:creationId xmlns:p14="http://schemas.microsoft.com/office/powerpoint/2010/main" xmlns="" val="703076532"/>
      </p:ext>
    </p:extLst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Выходные данные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04876" y="1935163"/>
            <a:ext cx="5934247" cy="4389437"/>
          </a:xfrm>
        </p:spPr>
      </p:pic>
    </p:spTree>
    <p:extLst>
      <p:ext uri="{BB962C8B-B14F-4D97-AF65-F5344CB8AC3E}">
        <p14:creationId xmlns:p14="http://schemas.microsoft.com/office/powerpoint/2010/main" xmlns="" val="2576504388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Цель работы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Работа </a:t>
            </a:r>
            <a:r>
              <a:rPr lang="ru-RU" dirty="0"/>
              <a:t>посвящена нахождению гамильтоновых циклов в графе. Наиболее известная задача нахождения гамильтонова цикла на практике известна как задача коммивояжера.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Учитывая</a:t>
            </a:r>
            <a:r>
              <a:rPr lang="ru-RU" dirty="0"/>
              <a:t>, что представленная задача является </a:t>
            </a:r>
            <a:r>
              <a:rPr lang="en-US" dirty="0"/>
              <a:t>NP</a:t>
            </a:r>
            <a:r>
              <a:rPr lang="ru-RU" dirty="0"/>
              <a:t>-полной, для её решения мы используем варианты полного перебора, какими являются  метод ветвей и границ и метод латинской композиции. </a:t>
            </a:r>
          </a:p>
        </p:txBody>
      </p:sp>
    </p:spTree>
    <p:extLst>
      <p:ext uri="{BB962C8B-B14F-4D97-AF65-F5344CB8AC3E}">
        <p14:creationId xmlns:p14="http://schemas.microsoft.com/office/powerpoint/2010/main" xmlns="" val="382256010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Выходные данные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06072" y="1935163"/>
            <a:ext cx="5931855" cy="4389437"/>
          </a:xfrm>
        </p:spPr>
      </p:pic>
    </p:spTree>
    <p:extLst>
      <p:ext uri="{BB962C8B-B14F-4D97-AF65-F5344CB8AC3E}">
        <p14:creationId xmlns:p14="http://schemas.microsoft.com/office/powerpoint/2010/main" xmlns="" val="185802042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ru-RU" b="1" dirty="0"/>
              <a:t>ЗАКЛЮЧЕНИЕ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Результатом нашей работы являются  программы «Поиска тура минимальной стоимости в сети», производящие вычисления направленные на автоматизированный поиск тура минимальной стоимости в заданной пользователем сети. В комплект с данными программами входят наборы тестовых примеров, которые показывают правильность ее функционирования при различных исходных данных.</a:t>
            </a:r>
          </a:p>
        </p:txBody>
      </p:sp>
    </p:spTree>
    <p:extLst>
      <p:ext uri="{BB962C8B-B14F-4D97-AF65-F5344CB8AC3E}">
        <p14:creationId xmlns:p14="http://schemas.microsoft.com/office/powerpoint/2010/main" xmlns="" val="1912427902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Изучение особенностей </a:t>
            </a:r>
            <a:r>
              <a:rPr lang="ru-RU" dirty="0" smtClean="0"/>
              <a:t>методов решения задачи </a:t>
            </a:r>
            <a:r>
              <a:rPr lang="ru-RU" dirty="0"/>
              <a:t>коммивояжера и </a:t>
            </a:r>
            <a:r>
              <a:rPr lang="ru-RU" dirty="0" smtClean="0"/>
              <a:t>разработанные  программы позволили нам </a:t>
            </a:r>
            <a:r>
              <a:rPr lang="ru-RU" dirty="0"/>
              <a:t>сделать следующий вывод: для графов с маленьким количеством вершин быстрее </a:t>
            </a:r>
            <a:r>
              <a:rPr lang="ru-RU" dirty="0" smtClean="0"/>
              <a:t>работает  </a:t>
            </a:r>
            <a:r>
              <a:rPr lang="ru-RU" dirty="0"/>
              <a:t>метод латинской композиции, а для графов с большим количеством вершин </a:t>
            </a:r>
            <a:r>
              <a:rPr lang="ru-RU" dirty="0" smtClean="0"/>
              <a:t>эффективнее использовать метод </a:t>
            </a:r>
            <a:r>
              <a:rPr lang="ru-RU" dirty="0"/>
              <a:t>ветвей и границ.</a:t>
            </a:r>
          </a:p>
        </p:txBody>
      </p:sp>
    </p:spTree>
    <p:extLst>
      <p:ext uri="{BB962C8B-B14F-4D97-AF65-F5344CB8AC3E}">
        <p14:creationId xmlns:p14="http://schemas.microsoft.com/office/powerpoint/2010/main" xmlns="" val="13774589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Задача </a:t>
            </a:r>
            <a:r>
              <a:rPr lang="ru-RU" dirty="0"/>
              <a:t>состоит в том, чтобы узнать, какой метод и при каких входных данных показывает лучшую временную сложность.  Методы реализованы в среде программирования </a:t>
            </a:r>
            <a:r>
              <a:rPr lang="en-US" dirty="0" smtClean="0"/>
              <a:t>Delphi</a:t>
            </a:r>
            <a:r>
              <a:rPr lang="ru-RU" dirty="0" smtClean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качестве входных данных мы используем районные центры РД как вершины графа и дороги к ним – как ребра графа. Расстояния от одного райцентра до другого мы взяли из карт </a:t>
            </a:r>
            <a:r>
              <a:rPr lang="en-US" dirty="0"/>
              <a:t>Google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82226381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Формулировка задачи коммивояжера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1785926"/>
            <a:ext cx="8363272" cy="48574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Классическая постановка задачи о коммивояжере выглядит следующим образом:</a:t>
            </a:r>
          </a:p>
          <a:p>
            <a:pPr marL="0" indent="0">
              <a:buNone/>
            </a:pPr>
            <a:r>
              <a:rPr lang="ru-RU" sz="2400" dirty="0"/>
              <a:t>Имеется </a:t>
            </a:r>
            <a:r>
              <a:rPr lang="ru-RU" sz="2400" i="1" dirty="0"/>
              <a:t>N</a:t>
            </a:r>
            <a:r>
              <a:rPr lang="ru-RU" sz="2400" dirty="0"/>
              <a:t> городов, которые должен обойти коммивояжер с минимальными затратами. </a:t>
            </a:r>
          </a:p>
          <a:p>
            <a:pPr marL="0" indent="0">
              <a:buNone/>
            </a:pPr>
            <a:r>
              <a:rPr lang="ru-RU" sz="2400" dirty="0"/>
              <a:t>При этом на его маршрут накладывается два ограничения:</a:t>
            </a:r>
          </a:p>
          <a:p>
            <a:r>
              <a:rPr lang="ru-RU" sz="2400" dirty="0" smtClean="0"/>
              <a:t>1</a:t>
            </a:r>
            <a:r>
              <a:rPr lang="ru-RU" sz="2400" dirty="0"/>
              <a:t>) маршрут должен быть замкнутым, то есть коммивояжер должен вернуться в тот город, из которого он начал </a:t>
            </a:r>
            <a:r>
              <a:rPr lang="ru-RU" sz="2400" dirty="0" smtClean="0"/>
              <a:t>движение;</a:t>
            </a:r>
          </a:p>
          <a:p>
            <a:r>
              <a:rPr lang="ru-RU" sz="2400" dirty="0" smtClean="0"/>
              <a:t>2</a:t>
            </a:r>
            <a:r>
              <a:rPr lang="ru-RU" sz="2400" dirty="0"/>
              <a:t>) в каждом из городов коммивояжер должен побывать точно один раз, то есть надо обязательно обойти все города, при этом не побывав ни в </a:t>
            </a:r>
            <a:r>
              <a:rPr lang="ru-RU" sz="2400" dirty="0" smtClean="0"/>
              <a:t>одном городе </a:t>
            </a:r>
            <a:r>
              <a:rPr lang="ru-RU" sz="2400" dirty="0"/>
              <a:t>дважды.</a:t>
            </a:r>
          </a:p>
        </p:txBody>
      </p:sp>
    </p:spTree>
    <p:extLst>
      <p:ext uri="{BB962C8B-B14F-4D97-AF65-F5344CB8AC3E}">
        <p14:creationId xmlns:p14="http://schemas.microsoft.com/office/powerpoint/2010/main" xmlns="" val="350052099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131667"/>
            <a:ext cx="8229600" cy="5463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Общая постановка задачи и большинство её частных случаев, относится к классу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NP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-сложных задач. Поэтому алгоритмы решения этой задачи делятся на точные и приближенные. Все точные алгоритмы фактически представляют собой оптимизированный полный перебор вариантов. В некоторых случаях эти алгоритмы достаточно быстро находят решения, но в общем случае приходится перебирать все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циклов.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721447159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57200" y="1593465"/>
            <a:ext cx="8291264" cy="4785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 ветвей и границ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идее метода ветвей и границ приходили многие исследователи, но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Литтл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 соавторами на основе указанного метода разработали удачный  алгоритм решения задачи коммивояжера и тем самым способствовали популяризации подхода. С тех пор метод ветвей и границ был успешно применен ко многим задачам, для решения задачи коммивояжера было придумано несколько других модификаций метода, но в большинстве учебников излагается пионерская работа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Литтла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270456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Общая идея тривиальна: нужно разделить огромное число перебираемых вариантов на классы и получить оценки (снизу — в задаче минимизации, сверху — в задаче максимизации) для этих классов, чтобы иметь возможность отбрасывать варианты не по одному, а целыми классами. Трудность состоит в том, чтобы найти такое разделение на классы (ветви) и такие оценки (границы), чтобы процедура была эффективной. Нам будет удобнее трактовать </a:t>
            </a:r>
            <a:r>
              <a:rPr lang="ru-RU" dirty="0" err="1"/>
              <a:t>С</a:t>
            </a:r>
            <a:r>
              <a:rPr lang="ru-RU" baseline="-25000" dirty="0" err="1"/>
              <a:t>ij</a:t>
            </a:r>
            <a:r>
              <a:rPr lang="ru-RU" dirty="0"/>
              <a:t> как стоимость проезда из города i в город j. </a:t>
            </a:r>
          </a:p>
        </p:txBody>
      </p:sp>
    </p:spTree>
    <p:extLst>
      <p:ext uri="{BB962C8B-B14F-4D97-AF65-F5344CB8AC3E}">
        <p14:creationId xmlns:p14="http://schemas.microsoft.com/office/powerpoint/2010/main" xmlns="" val="3107692984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/>
              <a:t>Описание работы программы (метод латинской композиции)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Программа реализована в среде </a:t>
            </a:r>
            <a:r>
              <a:rPr lang="ru-RU" sz="2400" dirty="0" err="1"/>
              <a:t>Borland</a:t>
            </a:r>
            <a:r>
              <a:rPr lang="ru-RU" sz="2400" dirty="0"/>
              <a:t> </a:t>
            </a:r>
            <a:r>
              <a:rPr lang="ru-RU" sz="2400" dirty="0" err="1"/>
              <a:t>Delphi</a:t>
            </a:r>
            <a:r>
              <a:rPr lang="ru-RU" sz="2400" dirty="0"/>
              <a:t> 7.0. Она включает несколько процедур и функций:</a:t>
            </a:r>
            <a:endParaRPr lang="ru-RU" sz="2400" b="1" dirty="0"/>
          </a:p>
          <a:p>
            <a:r>
              <a:rPr lang="ru-RU" sz="2400" dirty="0"/>
              <a:t>1)    </a:t>
            </a:r>
            <a:r>
              <a:rPr lang="ru-RU" sz="2400" dirty="0" err="1"/>
              <a:t>procedure</a:t>
            </a:r>
            <a:r>
              <a:rPr lang="ru-RU" sz="2400" dirty="0"/>
              <a:t> </a:t>
            </a:r>
            <a:r>
              <a:rPr lang="ru-RU" sz="2400" dirty="0" err="1"/>
              <a:t>ClearMatrix</a:t>
            </a:r>
            <a:r>
              <a:rPr lang="ru-RU" sz="2400" dirty="0"/>
              <a:t> - процедура очистки массива</a:t>
            </a:r>
          </a:p>
          <a:p>
            <a:r>
              <a:rPr lang="ru-RU" sz="2400" dirty="0"/>
              <a:t>2)    </a:t>
            </a:r>
            <a:r>
              <a:rPr lang="ru-RU" sz="2400" dirty="0" err="1"/>
              <a:t>procedure</a:t>
            </a:r>
            <a:r>
              <a:rPr lang="ru-RU" sz="2400" dirty="0"/>
              <a:t> </a:t>
            </a:r>
            <a:r>
              <a:rPr lang="ru-RU" sz="2400" dirty="0" err="1"/>
              <a:t>CorrectMatrix</a:t>
            </a:r>
            <a:r>
              <a:rPr lang="ru-RU" sz="2400" dirty="0"/>
              <a:t> - процедура удаления путей с повторяющимися вершинами и очистка диагонали в латинской матрице</a:t>
            </a:r>
          </a:p>
          <a:p>
            <a:r>
              <a:rPr lang="ru-RU" sz="2400" dirty="0"/>
              <a:t>3)    </a:t>
            </a:r>
            <a:r>
              <a:rPr lang="ru-RU" sz="2400" dirty="0" err="1"/>
              <a:t>procedure</a:t>
            </a:r>
            <a:r>
              <a:rPr lang="ru-RU" sz="2400" dirty="0"/>
              <a:t> </a:t>
            </a:r>
            <a:r>
              <a:rPr lang="ru-RU" sz="2400" dirty="0" err="1"/>
              <a:t>LastCorrectMatrix</a:t>
            </a:r>
            <a:r>
              <a:rPr lang="ru-RU" sz="2400" dirty="0"/>
              <a:t> – процедура удаления путей с повторяющимися вершинами кроме тех, которые находятся на главной диагонали</a:t>
            </a:r>
          </a:p>
          <a:p>
            <a:pPr marL="0" indent="0">
              <a:buNone/>
            </a:pPr>
            <a:r>
              <a:rPr lang="ru-RU" sz="2400" dirty="0"/>
              <a:t>Начальные пути и их веса указываются в текстовом файле по определенному шаблону, откуда они и считываются программой.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11926319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9"/>
            <a:ext cx="8229600" cy="52565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b="1" dirty="0"/>
              <a:t>Описание работы программы (метод ветвей и границ)</a:t>
            </a:r>
            <a:endParaRPr lang="ru-RU" sz="2800" dirty="0"/>
          </a:p>
          <a:p>
            <a:pPr marL="0" indent="0">
              <a:buNone/>
            </a:pPr>
            <a:r>
              <a:rPr lang="ru-RU" dirty="0"/>
              <a:t>Программа реализована в среде </a:t>
            </a:r>
            <a:r>
              <a:rPr lang="ru-RU" dirty="0" err="1"/>
              <a:t>Borland</a:t>
            </a:r>
            <a:r>
              <a:rPr lang="ru-RU" dirty="0"/>
              <a:t> </a:t>
            </a:r>
            <a:r>
              <a:rPr lang="ru-RU" dirty="0" err="1"/>
              <a:t>Delphi</a:t>
            </a:r>
            <a:r>
              <a:rPr lang="ru-RU" dirty="0"/>
              <a:t> 7.0. Она включает несколько процедур и функций:</a:t>
            </a:r>
            <a:endParaRPr lang="ru-RU" b="1" dirty="0"/>
          </a:p>
          <a:p>
            <a:r>
              <a:rPr lang="ru-RU" dirty="0"/>
              <a:t>1)    </a:t>
            </a:r>
            <a:r>
              <a:rPr lang="ru-RU" dirty="0" err="1"/>
              <a:t>procedure</a:t>
            </a:r>
            <a:r>
              <a:rPr lang="ru-RU" dirty="0"/>
              <a:t> </a:t>
            </a:r>
            <a:r>
              <a:rPr lang="ru-RU" dirty="0" err="1"/>
              <a:t>ClearMatrix</a:t>
            </a:r>
            <a:r>
              <a:rPr lang="ru-RU" dirty="0"/>
              <a:t> - процедура очистки массива</a:t>
            </a:r>
          </a:p>
          <a:p>
            <a:r>
              <a:rPr lang="ru-RU" dirty="0"/>
              <a:t>2)    </a:t>
            </a:r>
            <a:r>
              <a:rPr lang="ru-RU" dirty="0" err="1"/>
              <a:t>procedure</a:t>
            </a:r>
            <a:r>
              <a:rPr lang="ru-RU" dirty="0"/>
              <a:t> </a:t>
            </a:r>
            <a:r>
              <a:rPr lang="ru-RU" dirty="0" err="1"/>
              <a:t>Reduc</a:t>
            </a:r>
            <a:r>
              <a:rPr lang="ru-RU" dirty="0"/>
              <a:t>- процедура редукции матрицы (вычитание минимумов по строкам и столбцам, вычисление нижней границы </a:t>
            </a:r>
            <a:r>
              <a:rPr lang="en-US" dirty="0"/>
              <a:t>D</a:t>
            </a:r>
            <a:r>
              <a:rPr lang="ru-RU" dirty="0"/>
              <a:t>(</a:t>
            </a:r>
            <a:r>
              <a:rPr lang="en-US" dirty="0"/>
              <a:t>X</a:t>
            </a:r>
            <a:r>
              <a:rPr lang="ru-RU" dirty="0"/>
              <a:t>))</a:t>
            </a:r>
          </a:p>
          <a:p>
            <a:r>
              <a:rPr lang="ru-RU" dirty="0"/>
              <a:t>3)    </a:t>
            </a:r>
            <a:r>
              <a:rPr lang="ru-RU" dirty="0" err="1"/>
              <a:t>procedure</a:t>
            </a:r>
            <a:r>
              <a:rPr lang="ru-RU" dirty="0"/>
              <a:t> </a:t>
            </a:r>
            <a:r>
              <a:rPr lang="ru-RU" dirty="0" err="1"/>
              <a:t>Ocenka</a:t>
            </a:r>
            <a:r>
              <a:rPr lang="ru-RU" dirty="0"/>
              <a:t>– процедура оценки нулей и выбор максимальной оценки </a:t>
            </a:r>
          </a:p>
          <a:p>
            <a:pPr marL="0" indent="0">
              <a:buNone/>
            </a:pPr>
            <a:r>
              <a:rPr lang="ru-RU" dirty="0"/>
              <a:t>Начальные пути и их веса указываются в текстовом файле по определенному шаблону, откуда они и считываются программой.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2370141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</TotalTime>
  <Words>583</Words>
  <Application>Microsoft Office PowerPoint</Application>
  <PresentationFormat>Экран (4:3)</PresentationFormat>
  <Paragraphs>43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Гамильтоновы графы </vt:lpstr>
      <vt:lpstr>Цель работы</vt:lpstr>
      <vt:lpstr>Слайд 3</vt:lpstr>
      <vt:lpstr>Формулировка задачи коммивояжера</vt:lpstr>
      <vt:lpstr>Слайд 5</vt:lpstr>
      <vt:lpstr>Слайд 6</vt:lpstr>
      <vt:lpstr>Слайд 7</vt:lpstr>
      <vt:lpstr>Слайд 8</vt:lpstr>
      <vt:lpstr>Слайд 9</vt:lpstr>
      <vt:lpstr>Входные данные  (метод латинской композиции)</vt:lpstr>
      <vt:lpstr>Слайд 11</vt:lpstr>
      <vt:lpstr>Слайд 12</vt:lpstr>
      <vt:lpstr>Выходные данные</vt:lpstr>
      <vt:lpstr>Выходные данные</vt:lpstr>
      <vt:lpstr>Выходные данные</vt:lpstr>
      <vt:lpstr>Входные данные  (метод ветвей и границ)</vt:lpstr>
      <vt:lpstr>Слайд 17</vt:lpstr>
      <vt:lpstr>Слайд 18</vt:lpstr>
      <vt:lpstr>Выходные данные</vt:lpstr>
      <vt:lpstr>Выходные данные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Курсовая работа </dc:title>
  <dc:creator>Админ</dc:creator>
  <cp:lastModifiedBy>user</cp:lastModifiedBy>
  <cp:revision>20</cp:revision>
  <dcterms:created xsi:type="dcterms:W3CDTF">2015-06-08T08:10:36Z</dcterms:created>
  <dcterms:modified xsi:type="dcterms:W3CDTF">2016-05-11T13:04:50Z</dcterms:modified>
</cp:coreProperties>
</file>