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44800" y="1954440"/>
            <a:ext cx="9432360" cy="279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Измерение емкости конденсатора с автоматическим выбором диапазона при помощи платформы </a:t>
            </a:r>
            <a:r>
              <a:rPr lang="ru-RU" sz="4800" b="1" strike="noStrike" spc="-1" dirty="0" err="1">
                <a:solidFill>
                  <a:srgbClr val="FF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4800" b="1" strike="noStrike" spc="-1" dirty="0">
                <a:solidFill>
                  <a:srgbClr val="FF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72000" y="5169600"/>
            <a:ext cx="9935640" cy="21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20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</a:t>
            </a:r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Работу выполнил: Плотников Егор ученик 9А класса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ГБОУ РМЭ «Политехнический лицей- интернат»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Научные руководители: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</a:t>
            </a:r>
            <a:r>
              <a:rPr lang="ru-RU" sz="2200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Изиков</a:t>
            </a:r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Владимир Тихонович –к.т.н., доцент ПГТУ 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Кожанова Анна Михайловна –учитель информатики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ГБОУ РМЭ "Политехнический лицей-интернат»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1"/>
          <p:cNvGraphicFramePr/>
          <p:nvPr/>
        </p:nvGraphicFramePr>
        <p:xfrm>
          <a:off x="144000" y="720000"/>
          <a:ext cx="9720000" cy="5976000"/>
        </p:xfrm>
        <a:graphic>
          <a:graphicData uri="http://schemas.openxmlformats.org/drawingml/2006/table">
            <a:tbl>
              <a:tblPr/>
              <a:tblGrid>
                <a:gridCol w="2393280"/>
                <a:gridCol w="2526120"/>
                <a:gridCol w="2408040"/>
                <a:gridCol w="2392560"/>
              </a:tblGrid>
              <a:tr h="99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Конденсатор </a:t>
                      </a:r>
                      <a:r>
                        <a:rPr lang="ru-RU" sz="2200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No</a:t>
                      </a:r>
                      <a:r>
                        <a:rPr lang="ru-RU" sz="220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</a:t>
                      </a:r>
                      <a:endParaRPr lang="ru-RU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Заявления емкость</a:t>
                      </a:r>
                      <a:endParaRPr lang="ru-RU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Измеренная емкость</a:t>
                      </a:r>
                      <a:endParaRPr lang="ru-RU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Точность подсчета</a:t>
                      </a:r>
                      <a:endParaRPr lang="ru-RU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94680">
                <a:tc>
                  <a:txBody>
                    <a:bodyPr/>
                    <a:lstStyle/>
                    <a:p>
                      <a:pPr algn="ctr"/>
                      <a:r>
                        <a:rPr lang="ru-RU" sz="2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15nF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10.08nF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~0.67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94680"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68nF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43.7nF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~0.64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94680"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470uF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304.6uF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~0.65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94680"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680uF 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469.78uF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~0.69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002600"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1000uF</a:t>
                      </a:r>
                      <a:endParaRPr lang="ru-RU" sz="24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683.5uF</a:t>
                      </a:r>
                      <a:endParaRPr lang="ru-RU" sz="2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~0.68</a:t>
                      </a:r>
                      <a:endParaRPr lang="ru-RU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720000" y="1728000"/>
            <a:ext cx="8855640" cy="37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Выводы: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1) 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Выполнив данную работу мы ознакомились с платой 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Arduino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, 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освоили программный интерфейс компьютер - микроконтроллер, научились составлять и загружать программный код (скетчи) на микроконтроллер.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2) Узнали точность измерений.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roid Sans Fallback"/>
              </a:rPr>
              <a:t>3) Подобный проект имеет весьма большие перспективы.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5404" y="1279507"/>
            <a:ext cx="9469468" cy="51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писок литературы.</a:t>
            </a:r>
            <a:endParaRPr kumimoji="0" lang="en-US" sz="3600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https://ru.wikipedia.org/wiki/Arduino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http://arduino.ru/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https://ru.wikipedia.org/wiki/Электрический_конденсатор/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https://www.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arduino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.cc/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https://geektimes.ru/hub/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arduino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“Блокнот программиста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Ардуино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Brain W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Evans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“Программирование микроконтроллерных плат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Arduino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Freeduino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Уилли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Видеоуроки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ардуино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Jeremy Blum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224000" y="576000"/>
            <a:ext cx="7343640" cy="43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lang="ru-RU" sz="3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Актуальность.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Сейчас 21 век. Время движется, и прогресс вместе с ним.  Возьмем историю. Каждый век в истории как то означается и ассоциируется, с какой-то направленностью. В нашем веке  робототехника входит в тройку наиболее перспективных направлений техники и технологии. Можно сделать вывод, что это -  профессия XXI века.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1899000" y="4622400"/>
            <a:ext cx="3717000" cy="273564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3" cstate="print"/>
          <a:stretch/>
        </p:blipFill>
        <p:spPr>
          <a:xfrm>
            <a:off x="5760000" y="4185720"/>
            <a:ext cx="3959640" cy="279792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4" cstate="print"/>
          <a:stretch/>
        </p:blipFill>
        <p:spPr>
          <a:xfrm>
            <a:off x="137880" y="3870000"/>
            <a:ext cx="2065320" cy="132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619920"/>
            <a:ext cx="10079640" cy="668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 работы: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 прибора для измерения емкости конденсатора и расчет погрешности.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Задачи: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ознакомиться с микроконтроллером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Arduino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UNO (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Duemilanova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и другими);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изучить состав платы, выучить назначение отдельных ее элементов;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3) 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научиться составлять собственные программы (скетчи).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освоить программный интерфейс компьютер - микроконтроллер, научиться загружать программный код (скетчи) на микроконтроллер;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5)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познакомится со структурой и основными командами программного кода (скетча) для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Arduino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UNO (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Duemilanova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и других);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6)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изучить и проверить на практике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скеч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позволяющий создать прибор для измерения емкости конденсаторов в диапазоне от 1 нФ и примерно до 100 мкФ;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7)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исследовать точность измерения емкости конденсатора с помощью платформы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Arduino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96842" y="720000"/>
            <a:ext cx="9572692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Методы исследования: 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Знакомство со средой 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(аппаратной и программной)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Изучение методической литературы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 прибора на базе 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UNO(или другой платы)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Учет данных, снятых с прибора, занесение в таблицу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Расчет погрешности измерения.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468280" y="3851275"/>
            <a:ext cx="766224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Предметы исследования: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Несколько конденсаторов разной емкости.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468280" y="4994283"/>
            <a:ext cx="8207640" cy="12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Инструменты для исследования: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Плата </a:t>
            </a:r>
            <a:r>
              <a:rPr lang="ru-RU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специальная программа(скетч), загруженная в плату. 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60000" y="288000"/>
            <a:ext cx="9431640" cy="1223640"/>
          </a:xfrm>
          <a:custGeom>
            <a:avLst/>
            <a:gdLst/>
            <a:ahLst/>
            <a:cxnLst/>
            <a:rect l="l" t="t" r="r" b="b"/>
            <a:pathLst>
              <a:path w="26201" h="3402">
                <a:moveTo>
                  <a:pt x="566" y="0"/>
                </a:moveTo>
                <a:cubicBezTo>
                  <a:pt x="283" y="0"/>
                  <a:pt x="0" y="283"/>
                  <a:pt x="0" y="566"/>
                </a:cubicBezTo>
                <a:lnTo>
                  <a:pt x="0" y="2834"/>
                </a:lnTo>
                <a:cubicBezTo>
                  <a:pt x="0" y="3117"/>
                  <a:pt x="283" y="3401"/>
                  <a:pt x="566" y="3401"/>
                </a:cubicBezTo>
                <a:lnTo>
                  <a:pt x="25634" y="3401"/>
                </a:lnTo>
                <a:cubicBezTo>
                  <a:pt x="25917" y="3401"/>
                  <a:pt x="26200" y="3117"/>
                  <a:pt x="26200" y="2834"/>
                </a:cubicBezTo>
                <a:lnTo>
                  <a:pt x="26200" y="566"/>
                </a:lnTo>
                <a:cubicBezTo>
                  <a:pt x="26200" y="283"/>
                  <a:pt x="25917" y="0"/>
                  <a:pt x="25634" y="0"/>
                </a:cubicBezTo>
                <a:lnTo>
                  <a:pt x="566" y="0"/>
                </a:lnTo>
              </a:path>
            </a:pathLst>
          </a:custGeom>
          <a:solidFill>
            <a:srgbClr val="FF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Немножко о конденсаторах...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44000" y="1728000"/>
            <a:ext cx="6263640" cy="5480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Конденсатор 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— двухполюсник с определённым или переменным значением емкости и малой проводимостью, устройство для накопл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ия заряда и энергии электрического поля</a:t>
            </a:r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моя работа посвящена не самим конденсаторам, а измерению их емкости с помощью платформы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Что же такое емкость конденсатора?</a:t>
            </a:r>
          </a:p>
          <a:p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Электрическая ёмкость (единица измерения - Фарад(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</a:t>
            </a:r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))— характеристика проводника, мера его способности накапливать электрический заряд. 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2" cstate="print"/>
          <a:srcRect l="8368" t="29280" r="7911" b="28842"/>
          <a:stretch/>
        </p:blipFill>
        <p:spPr>
          <a:xfrm rot="21598200">
            <a:off x="7200969" y="1780327"/>
            <a:ext cx="2879280" cy="143928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3" cstate="print"/>
          <a:stretch/>
        </p:blipFill>
        <p:spPr>
          <a:xfrm>
            <a:off x="6111882" y="2422515"/>
            <a:ext cx="1951920" cy="2504520"/>
          </a:xfrm>
          <a:prstGeom prst="rect">
            <a:avLst/>
          </a:prstGeom>
          <a:ln>
            <a:noFill/>
          </a:ln>
        </p:spPr>
      </p:pic>
      <p:pic>
        <p:nvPicPr>
          <p:cNvPr id="7176" name="Picture 8" descr="http://radioskot.ru/FOTO20/foto_ehlektroliticheskij_kondensator.jpg"/>
          <p:cNvPicPr>
            <a:picLocks noChangeAspect="1" noChangeArrowheads="1"/>
          </p:cNvPicPr>
          <p:nvPr/>
        </p:nvPicPr>
        <p:blipFill>
          <a:blip r:embed="rId4" cstate="print"/>
          <a:srcRect b="7624"/>
          <a:stretch>
            <a:fillRect/>
          </a:stretch>
        </p:blipFill>
        <p:spPr bwMode="auto">
          <a:xfrm>
            <a:off x="6183320" y="4994283"/>
            <a:ext cx="340178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60360" y="288360"/>
            <a:ext cx="9431640" cy="1223640"/>
          </a:xfrm>
          <a:custGeom>
            <a:avLst/>
            <a:gdLst/>
            <a:ahLst/>
            <a:cxnLst/>
            <a:rect l="l" t="t" r="r" b="b"/>
            <a:pathLst>
              <a:path w="26201" h="3402">
                <a:moveTo>
                  <a:pt x="566" y="0"/>
                </a:moveTo>
                <a:cubicBezTo>
                  <a:pt x="283" y="0"/>
                  <a:pt x="0" y="283"/>
                  <a:pt x="0" y="566"/>
                </a:cubicBezTo>
                <a:lnTo>
                  <a:pt x="0" y="2834"/>
                </a:lnTo>
                <a:cubicBezTo>
                  <a:pt x="0" y="3117"/>
                  <a:pt x="283" y="3401"/>
                  <a:pt x="566" y="3401"/>
                </a:cubicBezTo>
                <a:lnTo>
                  <a:pt x="25634" y="3401"/>
                </a:lnTo>
                <a:cubicBezTo>
                  <a:pt x="25917" y="3401"/>
                  <a:pt x="26200" y="3117"/>
                  <a:pt x="26200" y="2834"/>
                </a:cubicBezTo>
                <a:lnTo>
                  <a:pt x="26200" y="566"/>
                </a:lnTo>
                <a:cubicBezTo>
                  <a:pt x="26200" y="283"/>
                  <a:pt x="25917" y="0"/>
                  <a:pt x="25634" y="0"/>
                </a:cubicBezTo>
                <a:lnTo>
                  <a:pt x="566" y="0"/>
                </a:lnTo>
              </a:path>
            </a:pathLst>
          </a:custGeom>
          <a:solidFill>
            <a:srgbClr val="FF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Немножко об Arduino...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43200" y="2693880"/>
            <a:ext cx="4463640" cy="20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Программная часть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состоит из бесплатной кросс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платформеной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IDE,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предназначеной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компиляции и загрузки программ(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скетчкей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в плату.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4485329" y="5208597"/>
            <a:ext cx="5595296" cy="2208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Аппаратная часть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состоит из смонтированный печатных плат разного типа. Полностью открытая архитектура системы позволяет свободно копировать или дополнять линейку продукции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2" cstate="print"/>
          <a:stretch/>
        </p:blipFill>
        <p:spPr>
          <a:xfrm>
            <a:off x="4683122" y="2422515"/>
            <a:ext cx="5122080" cy="2879640"/>
          </a:xfrm>
          <a:prstGeom prst="rect">
            <a:avLst/>
          </a:prstGeom>
          <a:ln>
            <a:noFill/>
          </a:ln>
        </p:spPr>
      </p:pic>
      <p:sp>
        <p:nvSpPr>
          <p:cNvPr id="54" name="CustomShape 4"/>
          <p:cNvSpPr/>
          <p:nvPr/>
        </p:nvSpPr>
        <p:spPr>
          <a:xfrm>
            <a:off x="72000" y="1584000"/>
            <a:ext cx="994320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Arduino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— программно- аппаратная платформа для создания простейших продуктов робототехники, состоит из двух частей: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программная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аппаратная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3" cstate="print"/>
          <a:srcRect t="7785" b="10337"/>
          <a:stretch/>
        </p:blipFill>
        <p:spPr>
          <a:xfrm>
            <a:off x="253966" y="4708531"/>
            <a:ext cx="3791160" cy="25717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2376000" y="6336000"/>
            <a:ext cx="475164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2117880" y="6336000"/>
            <a:ext cx="6233760" cy="4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Схема подключения конденсатора к плате Arduino</a:t>
            </a: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Рисунок 57"/>
          <p:cNvPicPr/>
          <p:nvPr/>
        </p:nvPicPr>
        <p:blipFill>
          <a:blip r:embed="rId2" cstate="print"/>
          <a:srcRect b="5888"/>
          <a:stretch/>
        </p:blipFill>
        <p:spPr>
          <a:xfrm>
            <a:off x="288000" y="216000"/>
            <a:ext cx="5669640" cy="432000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3" cstate="print"/>
          <a:srcRect l="24222" t="17759" r="28528" b="17654"/>
          <a:stretch/>
        </p:blipFill>
        <p:spPr>
          <a:xfrm>
            <a:off x="5957640" y="2232000"/>
            <a:ext cx="4001400" cy="41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360720" y="288720"/>
            <a:ext cx="9431640" cy="1223640"/>
          </a:xfrm>
          <a:custGeom>
            <a:avLst/>
            <a:gdLst/>
            <a:ahLst/>
            <a:cxnLst/>
            <a:rect l="l" t="t" r="r" b="b"/>
            <a:pathLst>
              <a:path w="26201" h="3402">
                <a:moveTo>
                  <a:pt x="566" y="0"/>
                </a:moveTo>
                <a:cubicBezTo>
                  <a:pt x="283" y="0"/>
                  <a:pt x="0" y="283"/>
                  <a:pt x="0" y="566"/>
                </a:cubicBezTo>
                <a:lnTo>
                  <a:pt x="0" y="2834"/>
                </a:lnTo>
                <a:cubicBezTo>
                  <a:pt x="0" y="3117"/>
                  <a:pt x="283" y="3401"/>
                  <a:pt x="566" y="3401"/>
                </a:cubicBezTo>
                <a:lnTo>
                  <a:pt x="25634" y="3401"/>
                </a:lnTo>
                <a:cubicBezTo>
                  <a:pt x="25917" y="3401"/>
                  <a:pt x="26200" y="3117"/>
                  <a:pt x="26200" y="2834"/>
                </a:cubicBezTo>
                <a:lnTo>
                  <a:pt x="26200" y="566"/>
                </a:lnTo>
                <a:cubicBezTo>
                  <a:pt x="26200" y="283"/>
                  <a:pt x="25917" y="0"/>
                  <a:pt x="25634" y="0"/>
                </a:cubicBezTo>
                <a:lnTo>
                  <a:pt x="566" y="0"/>
                </a:lnTo>
              </a:path>
            </a:pathLst>
          </a:custGeom>
          <a:solidFill>
            <a:srgbClr val="FF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5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Как оно работает?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144000" y="1656720"/>
            <a:ext cx="6335640" cy="38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Условно весь процесс замера емкости конденсатора  можно разбить на 6 стадий: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1) Разряжение конденсатора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2) Заряд конденсатора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3) Измерение времени между пунктами 1 и 2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4) Подсчет емкости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5) Перевод значения в </a:t>
            </a:r>
            <a:r>
              <a:rPr lang="ru-RU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Фараты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6) Вывод значения в COM порт компьютера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Рисунок 61"/>
          <p:cNvPicPr/>
          <p:nvPr/>
        </p:nvPicPr>
        <p:blipFill>
          <a:blip r:embed="rId2" cstate="print"/>
          <a:stretch/>
        </p:blipFill>
        <p:spPr>
          <a:xfrm>
            <a:off x="288000" y="4680000"/>
            <a:ext cx="4752000" cy="267480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3" cstate="print"/>
          <a:stretch/>
        </p:blipFill>
        <p:spPr>
          <a:xfrm>
            <a:off x="5245560" y="4744440"/>
            <a:ext cx="4618440" cy="259956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/>
          <p:nvPr/>
        </p:nvPicPr>
        <p:blipFill>
          <a:blip r:embed="rId4" cstate="print"/>
          <a:srcRect t="13328" b="28562"/>
          <a:stretch/>
        </p:blipFill>
        <p:spPr>
          <a:xfrm>
            <a:off x="6545160" y="1630440"/>
            <a:ext cx="2814840" cy="290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54720"/>
            <a:ext cx="5975640" cy="828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 Измеритель емкости 1 нФ...100 мкФ</a:t>
            </a:r>
          </a:p>
          <a:p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messPort=12; // выбор 12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пина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float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c_time=0.0; // определение переменной времени</a:t>
            </a:r>
          </a:p>
          <a:p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float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deep=0.0; // определение переменной емкости</a:t>
            </a:r>
          </a:p>
          <a:p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void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setup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()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Serial.begin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(9600); // работа с портом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Serial.println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("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Autorange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1nF ... 100uF"); // вывод на экран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Serial.println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(); // вывод на экран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</a:p>
          <a:p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void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loop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()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// Разряд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pinMode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messPort,OUTPUT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 //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digitalWrite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messPort,LOW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 // Установка низкого уровня сигнала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c_time=0.0; // обнуление переменной времени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delay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(1000);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// Заряд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pinMode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messPort,INPUT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digitalWrite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messPort,HIGH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 // установка высокого уровня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5832000" y="382320"/>
            <a:ext cx="3560760" cy="674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// Измерение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{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c_time++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}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(!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digitalRead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messPort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// Пересчет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deep=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c_time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*0.042)*10.0;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// Выбор диапазона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&lt;999)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{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Serial.println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("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nF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}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else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{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/= 1000;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Serial.println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("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uF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");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}</a:t>
            </a: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delay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(1000);</a:t>
            </a:r>
          </a:p>
          <a:p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734</Words>
  <Application>Microsoft Office PowerPoint</Application>
  <PresentationFormat>Произвольный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crazy </dc:creator>
  <cp:lastModifiedBy>And</cp:lastModifiedBy>
  <cp:revision>19</cp:revision>
  <dcterms:created xsi:type="dcterms:W3CDTF">2016-03-16T18:14:56Z</dcterms:created>
  <dcterms:modified xsi:type="dcterms:W3CDTF">2016-03-17T22:13:36Z</dcterms:modified>
  <dc:language>ru-RU</dc:language>
</cp:coreProperties>
</file>