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5" r:id="rId3"/>
    <p:sldId id="282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83" r:id="rId12"/>
    <p:sldId id="284" r:id="rId13"/>
    <p:sldId id="296" r:id="rId14"/>
    <p:sldId id="285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8000"/>
    <a:srgbClr val="292929"/>
    <a:srgbClr val="333333"/>
    <a:srgbClr val="777777"/>
    <a:srgbClr val="CC6600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4660"/>
  </p:normalViewPr>
  <p:slideViewPr>
    <p:cSldViewPr>
      <p:cViewPr varScale="1">
        <p:scale>
          <a:sx n="88" d="100"/>
          <a:sy n="88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1E91FC-E5B0-4D8D-986F-E03A581B12D5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1B922D-8BC2-42EC-B616-80F77B0D56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5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BDFA15-56FB-4701-9433-23E777468EC1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27081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5ED3C3-8D28-42AC-A573-5FDD1676C23C}" type="slidenum">
              <a:rPr lang="ru-RU" altLang="ru-RU"/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123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7C66B2-86C7-4B10-A68C-4CFA1B071461}" type="slidenum">
              <a:rPr lang="ru-RU" altLang="ru-RU"/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140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4C2364-80E7-4F18-AF57-9C90700E26E6}" type="slidenum">
              <a:rPr lang="ru-RU" altLang="ru-RU"/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791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5C0704-3CC9-4111-9E5B-BB32DB3D4340}" type="slidenum">
              <a:rPr lang="ru-RU" altLang="ru-RU"/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960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1AE33C-7704-4A54-B694-5BCCAF7B94E5}" type="slidenum">
              <a:rPr lang="ru-RU" altLang="ru-RU"/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879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B7162F-7892-43D3-B6C2-3FB888E7AB34}" type="slidenum">
              <a:rPr lang="ru-RU" altLang="ru-RU"/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735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05C998-EDB6-4221-A425-6767985C4FAC}" type="slidenum">
              <a:rPr lang="ru-RU" altLang="ru-RU"/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511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D55ACE-55AA-4F39-9F3F-1C0865BCFDD1}" type="slidenum">
              <a:rPr lang="ru-RU" altLang="ru-RU"/>
              <a:pPr algn="r" eaLnBrk="1" hangingPunct="1"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67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2BB8BA-F492-4FB2-9293-F4C30701466D}" type="slidenum">
              <a:rPr lang="ru-RU" altLang="ru-RU"/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592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7D2FAF-5066-42DC-B6E4-E0A7A9FE1B61}" type="slidenum">
              <a:rPr lang="ru-RU" altLang="ru-RU"/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7264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02B647-6458-49D0-BAEF-945BD154630C}" type="slidenum">
              <a:rPr lang="ru-RU" altLang="ru-RU"/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93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66F067-80AD-42AC-8D5E-740AFB344803}" type="slidenum">
              <a:rPr lang="ru-RU" altLang="ru-RU"/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9761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ACCF82-5833-4448-91BD-E878845B8B4C}" type="slidenum">
              <a:rPr lang="ru-RU" altLang="ru-RU"/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19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48DD-C5F4-47CE-9CF8-0E5B4D634216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3CDEC-6918-42C4-8B61-CBEEE6760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65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1AD2-CF68-4F2E-9635-708BCA31AB8C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161F9-35B2-4541-9E5D-D65A27F210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28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7E25-4E0F-4FC1-A31A-6B9AC5D81339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BD39E-33F6-4E6A-A363-E6E9E385E3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83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42848-9C5E-496D-9423-39569F864DA2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DFE5F-95EA-4FA1-B42B-7F3C8EFB63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03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4ADE-C109-4FC6-8D1F-F705D7EE831E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2E8F0-AC21-46AD-A7C1-E5A8B559D4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4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046B-AF32-45A4-BFB6-5EDDD2D6411C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C0F0-EA73-4E00-B67A-358CDC9CB9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86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A4AD0-75AF-4632-8FF2-6ABE27584940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8571-966D-4B4F-BCCD-D2F5C36C05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312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FEA38-4770-477F-B5F1-DA5E46E2EF4C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65F8-9785-47D3-8F6C-E20D94108D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299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EF8C-07A4-4918-A77D-AF98BB377DBC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89C3-4F36-4783-AD90-538D32C65D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71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5CAD-47B6-4449-88CE-854C2282CAF5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B85F-4C2B-447D-9F33-56AAFC724A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756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9D43-3A88-4AC1-8B8E-CB71F4E017CF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A2989-C7F8-4BDF-99B4-A3FB537D49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9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7B5C-7F02-436C-B347-98A305253E1C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D6DB-76BF-4747-BE09-D58F1A13BC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543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40244B-EA31-4DCD-9627-CD041B09EDD1}" type="datetimeFigureOut">
              <a:rPr lang="ru-RU"/>
              <a:pPr>
                <a:defRPr/>
              </a:pPr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F2418F-33B9-4F47-9A9C-2D8B8264C6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Герб%20Армави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4683" y="5655354"/>
            <a:ext cx="704508" cy="86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7" descr="ЦНТТ с эмблемой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42852"/>
            <a:ext cx="1748790" cy="168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651986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i="1" cap="all" dirty="0">
                <a:solidFill>
                  <a:srgbClr val="05139D"/>
                </a:solidFill>
                <a:effectLst>
                  <a:outerShdw blurRad="19685" dist="12700" dir="5400000" algn="tl" rotWithShape="0">
                    <a:schemeClr val="accent1">
                      <a:lumMod val="5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Армавир</a:t>
            </a:r>
            <a:endParaRPr lang="ru-RU" sz="1600" b="1" i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11" name="Picture 9" descr="Эмблема Центра   новая Горностаева Ан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931" y="159997"/>
            <a:ext cx="164592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120650" h="63500" prst="angle"/>
              <a:bevelB w="19050" h="82550"/>
              <a:contourClr>
                <a:srgbClr val="0038A8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cap="all" dirty="0">
                <a:solidFill>
                  <a:srgbClr val="05139D"/>
                </a:solidFill>
                <a:effectLst>
                  <a:outerShdw blurRad="19685" dist="12700" dir="5400000" algn="tl" rotWithShape="0">
                    <a:schemeClr val="accent1">
                      <a:lumMod val="5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МБОУ ДОД ЦНТТ 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219700" y="3284538"/>
            <a:ext cx="4143375" cy="3360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2100" b="1" i="1" dirty="0">
                <a:solidFill>
                  <a:srgbClr val="051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Выполнил: </a:t>
            </a:r>
            <a:endParaRPr lang="ru-RU" sz="2100" b="1" i="1" dirty="0">
              <a:solidFill>
                <a:srgbClr val="0513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100" b="1" i="1" dirty="0">
                <a:solidFill>
                  <a:srgbClr val="051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Крижановский Михаил Николаевич</a:t>
            </a:r>
            <a:endParaRPr lang="ru-RU" sz="2100" i="1" dirty="0">
              <a:solidFill>
                <a:srgbClr val="0513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100" b="1" i="1" dirty="0">
                <a:solidFill>
                  <a:srgbClr val="051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Научный Руководитель: </a:t>
            </a:r>
            <a:br>
              <a:rPr lang="ru-RU" sz="2100" b="1" i="1" dirty="0">
                <a:solidFill>
                  <a:srgbClr val="051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2100" i="1" dirty="0">
                <a:solidFill>
                  <a:srgbClr val="051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Шишкин Евгений </a:t>
            </a:r>
            <a:r>
              <a:rPr lang="ru-RU" sz="2100" i="1" dirty="0" err="1">
                <a:solidFill>
                  <a:srgbClr val="051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Маленович</a:t>
            </a:r>
            <a:r>
              <a:rPr lang="ru-RU" sz="2100" i="1" dirty="0">
                <a:solidFill>
                  <a:srgbClr val="051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1600" i="1" dirty="0">
                <a:solidFill>
                  <a:srgbClr val="051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Почётный Работник Общего Образования Российской Федерации, заведующий лабораторией радиоэлектроники, </a:t>
            </a:r>
            <a:br>
              <a:rPr lang="ru-RU" sz="1600" i="1" dirty="0">
                <a:solidFill>
                  <a:srgbClr val="051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ru-RU" sz="1600" i="1" dirty="0">
                <a:solidFill>
                  <a:srgbClr val="05139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педагог дополнительного образования высшей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1600" i="1">
              <a:solidFill>
                <a:srgbClr val="0513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1507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3271838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DSCF33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9275"/>
            <a:ext cx="4519612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1600" i="1">
              <a:solidFill>
                <a:srgbClr val="0513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3555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ЭЛЕКТРОННАЯ СХЕМА УСТРОЙСТВА</a:t>
            </a: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1600" i="1">
              <a:solidFill>
                <a:srgbClr val="0513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5603" name="Rectangle 4"/>
          <p:cNvSpPr>
            <a:spLocks noGrp="1"/>
          </p:cNvSpPr>
          <p:nvPr>
            <p:ph type="title"/>
          </p:nvPr>
        </p:nvSpPr>
        <p:spPr>
          <a:xfrm>
            <a:off x="539750" y="-242888"/>
            <a:ext cx="8229600" cy="1143001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Себестоимость устройства </a:t>
            </a:r>
          </a:p>
        </p:txBody>
      </p:sp>
      <p:graphicFrame>
        <p:nvGraphicFramePr>
          <p:cNvPr id="56714" name="Group 394"/>
          <p:cNvGraphicFramePr>
            <a:graphicFrameLocks noGrp="1"/>
          </p:cNvGraphicFramePr>
          <p:nvPr>
            <p:ph sz="quarter" idx="2"/>
          </p:nvPr>
        </p:nvGraphicFramePr>
        <p:xfrm>
          <a:off x="684213" y="836613"/>
          <a:ext cx="7775575" cy="6021387"/>
        </p:xfrm>
        <a:graphic>
          <a:graphicData uri="http://schemas.openxmlformats.org/drawingml/2006/table">
            <a:tbl>
              <a:tblPr/>
              <a:tblGrid>
                <a:gridCol w="646112"/>
                <a:gridCol w="3651250"/>
                <a:gridCol w="1179513"/>
                <a:gridCol w="1182687"/>
                <a:gridCol w="1116013"/>
              </a:tblGrid>
              <a:tr h="7921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№п.п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шт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Цена рубль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Стоимость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7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Микроконтроллер ATmega8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Флеш память 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 SD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Гб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Ультразвуковой дальномер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US-100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Инфракрасный датчик HC-SR501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en-US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Транзисторы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КТ3102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Диоды, стабилитроны, светодиоды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Громкоговоритель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Конденсаторы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Резисторы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6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Аккумулятор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 затраты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457200" algn="l"/>
                          <a:tab pos="4329113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4329113" algn="l"/>
                        </a:tabLst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1600" i="1">
              <a:solidFill>
                <a:srgbClr val="0513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156575" cy="1143000"/>
          </a:xfrm>
          <a:solidFill>
            <a:schemeClr val="bg1"/>
          </a:solidFill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ПОСТАВЛЕННАЯ ЦЕЛЬ</a:t>
            </a:r>
          </a:p>
        </p:txBody>
      </p:sp>
      <p:sp>
        <p:nvSpPr>
          <p:cNvPr id="2765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362950" cy="4525963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1800" b="1" smtClean="0">
                <a:latin typeface="Times New Roman" panose="02020603050405020304" pitchFamily="18" charset="0"/>
              </a:rPr>
              <a:t>Поставленная </a:t>
            </a:r>
            <a:r>
              <a:rPr lang="ru-RU" altLang="ru-RU" sz="1800" b="1" u="sng" smtClean="0">
                <a:latin typeface="Times New Roman" panose="02020603050405020304" pitchFamily="18" charset="0"/>
              </a:rPr>
              <a:t>цель</a:t>
            </a:r>
            <a:r>
              <a:rPr lang="ru-RU" altLang="ru-RU" sz="1800" b="1" smtClean="0">
                <a:latin typeface="Times New Roman" panose="02020603050405020304" pitchFamily="18" charset="0"/>
              </a:rPr>
              <a:t> – предложить пути технического решения по ориентации в окружающем пространстве не просто слепых и слабовидящих людей, а именно людей, недавно потерявших зрение. Основная сложность заключается в том, что новые навыки ориентации в пространстве ещё не выработаны, а старые навыки уже не работают. </a:t>
            </a:r>
            <a:endParaRPr lang="ru-RU" altLang="ru-RU" sz="1800" b="1" u="sng" smtClean="0">
              <a:latin typeface="Times New Roman" panose="02020603050405020304" pitchFamily="18" charset="0"/>
            </a:endParaRP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468313" y="31416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  <a:latin typeface="Times New Roman" panose="02020603050405020304" pitchFamily="18" charset="0"/>
              </a:rPr>
              <a:t>РАБОЧАЯ ГИПОТЕЗА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395288" y="4365625"/>
            <a:ext cx="82915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800" b="1" u="sng">
                <a:latin typeface="Times New Roman" panose="02020603050405020304" pitchFamily="18" charset="0"/>
              </a:rPr>
              <a:t>Рабочая гипотеза:</a:t>
            </a:r>
            <a:r>
              <a:rPr lang="ru-RU" altLang="ru-RU" sz="1800" b="1">
                <a:latin typeface="Times New Roman" panose="02020603050405020304" pitchFamily="18" charset="0"/>
              </a:rPr>
              <a:t> двух уровневое сканирование окружающего пространства с учётом эргономических зон и потребностей людей с ограниченными возможностями способно  обеспечить ускоренную выработку навыков по ори выработку навыков по ориентации людей, недавно потерявших зрение.</a:t>
            </a:r>
            <a:endParaRPr lang="ru-RU" altLang="ru-RU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1600" i="1">
              <a:solidFill>
                <a:srgbClr val="0513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4274" name="Rectangle 2"/>
          <p:cNvSpPr>
            <a:spLocks/>
          </p:cNvSpPr>
          <p:nvPr/>
        </p:nvSpPr>
        <p:spPr bwMode="auto">
          <a:xfrm>
            <a:off x="323850" y="2276475"/>
            <a:ext cx="8496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5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1600" i="1">
              <a:solidFill>
                <a:srgbClr val="0513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56575" cy="1143000"/>
          </a:xfrm>
          <a:solidFill>
            <a:schemeClr val="bg1"/>
          </a:solidFill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ПОСТАВЛЕННАЯ ЦЕЛЬ</a:t>
            </a:r>
          </a:p>
        </p:txBody>
      </p:sp>
      <p:sp>
        <p:nvSpPr>
          <p:cNvPr id="512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1800" b="1" smtClean="0">
                <a:latin typeface="Times New Roman" panose="02020603050405020304" pitchFamily="18" charset="0"/>
              </a:rPr>
              <a:t>Поставленная </a:t>
            </a:r>
            <a:r>
              <a:rPr lang="ru-RU" altLang="ru-RU" sz="1800" b="1" u="sng" smtClean="0">
                <a:latin typeface="Times New Roman" panose="02020603050405020304" pitchFamily="18" charset="0"/>
              </a:rPr>
              <a:t>цель</a:t>
            </a:r>
            <a:r>
              <a:rPr lang="ru-RU" altLang="ru-RU" sz="1800" b="1" smtClean="0">
                <a:latin typeface="Times New Roman" panose="02020603050405020304" pitchFamily="18" charset="0"/>
              </a:rPr>
              <a:t> – предложить пути технического решения по ориентации в окружающем пространстве не просто слепых и слабовидящих людей, а именно людей, недавно потерявших зрение. Основная сложность заключается в том, что новые навыки ориентации в пространстве ещё не выработаны, а старые навыки уже не работают. </a:t>
            </a:r>
            <a:endParaRPr lang="ru-RU" altLang="ru-RU" sz="1800" b="1" u="sng" smtClean="0">
              <a:latin typeface="Times New Roman" panose="02020603050405020304" pitchFamily="18" charset="0"/>
            </a:endParaRPr>
          </a:p>
        </p:txBody>
      </p:sp>
      <p:sp>
        <p:nvSpPr>
          <p:cNvPr id="5125" name="Rectangle 5"/>
          <p:cNvSpPr>
            <a:spLocks/>
          </p:cNvSpPr>
          <p:nvPr/>
        </p:nvSpPr>
        <p:spPr bwMode="auto">
          <a:xfrm>
            <a:off x="468313" y="31416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FF0000"/>
                </a:solidFill>
                <a:latin typeface="Times New Roman" panose="02020603050405020304" pitchFamily="18" charset="0"/>
              </a:rPr>
              <a:t>РАБОЧАЯ ГИПОТЕЗА</a:t>
            </a: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395288" y="4365625"/>
            <a:ext cx="82915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800" b="1" u="sng">
                <a:latin typeface="Times New Roman" panose="02020603050405020304" pitchFamily="18" charset="0"/>
              </a:rPr>
              <a:t>Рабочая гипотеза:</a:t>
            </a:r>
            <a:r>
              <a:rPr lang="ru-RU" altLang="ru-RU" sz="1800" b="1">
                <a:latin typeface="Times New Roman" panose="02020603050405020304" pitchFamily="18" charset="0"/>
              </a:rPr>
              <a:t> двух уровневое сканирование окружающего пространства с учётом эргономических зон и потребностей людей с ограниченными возможностями способно  обеспечить ускоренную выработку навыков по ори выработку навыков по ориентации людей, недавно потерявших зрение.</a:t>
            </a:r>
            <a:endParaRPr lang="ru-RU" altLang="ru-RU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1600" i="1">
              <a:solidFill>
                <a:srgbClr val="0513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171" name="Rectangle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altLang="ru-RU" sz="2400" smtClean="0"/>
          </a:p>
        </p:txBody>
      </p:sp>
      <p:pic>
        <p:nvPicPr>
          <p:cNvPr id="7172" name="Picture 10" descr="c7824a29a8f0693bbca3896eec301e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611188"/>
            <a:ext cx="8196262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1600" i="1">
              <a:solidFill>
                <a:srgbClr val="0513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21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220" name="Picture 10" descr="15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2350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1600" i="1">
              <a:solidFill>
                <a:srgbClr val="0513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126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СМАРТ - ТРОСТЬ</a:t>
            </a:r>
          </a:p>
        </p:txBody>
      </p:sp>
      <p:sp>
        <p:nvSpPr>
          <p:cNvPr id="11268" name="Rectangle 7"/>
          <p:cNvSpPr>
            <a:spLocks noGrp="1"/>
          </p:cNvSpPr>
          <p:nvPr>
            <p:ph sz="quarter" idx="3"/>
          </p:nvPr>
        </p:nvSpPr>
        <p:spPr>
          <a:xfrm>
            <a:off x="4643438" y="3933825"/>
            <a:ext cx="4038600" cy="2187575"/>
          </a:xfrm>
        </p:spPr>
        <p:txBody>
          <a:bodyPr/>
          <a:lstStyle/>
          <a:p>
            <a:endParaRPr lang="ru-RU" altLang="ru-RU" sz="2400" smtClean="0"/>
          </a:p>
        </p:txBody>
      </p:sp>
      <p:pic>
        <p:nvPicPr>
          <p:cNvPr id="11269" name="Picture 9" descr="v-indii-izobreli-smarttrost-dlya-slepih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00213"/>
            <a:ext cx="54927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31019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1600" i="1">
              <a:solidFill>
                <a:srgbClr val="0513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3315" name="Rectangle 4"/>
          <p:cNvSpPr>
            <a:spLocks noGrp="1"/>
          </p:cNvSpPr>
          <p:nvPr>
            <p:ph type="title"/>
          </p:nvPr>
        </p:nvSpPr>
        <p:spPr>
          <a:xfrm>
            <a:off x="-3175" y="0"/>
            <a:ext cx="9144000" cy="1143000"/>
          </a:xfrm>
        </p:spPr>
        <p:txBody>
          <a:bodyPr/>
          <a:lstStyle/>
          <a:p>
            <a:r>
              <a:rPr lang="en-US" altLang="ru-RU" sz="32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«Supersonic Stick on the Wrist for Blind People»</a:t>
            </a:r>
            <a:r>
              <a:rPr lang="en-US" altLang="ru-RU" sz="3200" b="1" smtClean="0">
                <a:latin typeface="Times New Roman" panose="02020603050405020304" pitchFamily="18" charset="0"/>
              </a:rPr>
              <a:t> </a:t>
            </a:r>
            <a:endParaRPr lang="ru-RU" altLang="ru-RU" smtClean="0"/>
          </a:p>
        </p:txBody>
      </p:sp>
      <p:sp>
        <p:nvSpPr>
          <p:cNvPr id="13316" name="Rectangle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altLang="ru-RU" sz="2400" smtClean="0"/>
          </a:p>
        </p:txBody>
      </p:sp>
      <p:sp>
        <p:nvSpPr>
          <p:cNvPr id="13317" name="Rectangle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altLang="ru-RU" sz="2400" smtClean="0"/>
          </a:p>
        </p:txBody>
      </p:sp>
      <p:pic>
        <p:nvPicPr>
          <p:cNvPr id="13318" name="Picture 10" descr="http://vopros.ua/imager.php?L2Jsb2dpbWcvNDE1L2Jsb2dpLTYxODdfMjI5MS5qcGd8OD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143000"/>
            <a:ext cx="7975600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1600" i="1">
              <a:solidFill>
                <a:srgbClr val="0513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536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Вибрирующие ботинки от  Антонина Каспара</a:t>
            </a:r>
            <a:r>
              <a:rPr lang="ru-RU" altLang="ru-RU" sz="40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00213"/>
            <a:ext cx="49688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1600" i="1">
              <a:solidFill>
                <a:srgbClr val="0513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7411" name="Rectang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Трость для слепых  с GPS-навигатором от Павла Курбацкого</a:t>
            </a:r>
            <a:r>
              <a:rPr lang="ru-RU" altLang="ru-RU" sz="40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7412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341438"/>
            <a:ext cx="626427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ru-RU" sz="1600" i="1">
              <a:solidFill>
                <a:srgbClr val="05139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9459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335712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320</Words>
  <Application>Microsoft Office PowerPoint</Application>
  <PresentationFormat>Экран (4:3)</PresentationFormat>
  <Paragraphs>92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ПОСТАВЛЕННАЯ ЦЕЛЬ</vt:lpstr>
      <vt:lpstr>Презентация PowerPoint</vt:lpstr>
      <vt:lpstr>Презентация PowerPoint</vt:lpstr>
      <vt:lpstr>СМАРТ - ТРОСТЬ</vt:lpstr>
      <vt:lpstr>«Supersonic Stick on the Wrist for Blind People» </vt:lpstr>
      <vt:lpstr>Вибрирующие ботинки от  Антонина Каспара </vt:lpstr>
      <vt:lpstr>Трость для слепых  с GPS-навигатором от Павла Курбацкого </vt:lpstr>
      <vt:lpstr>Презентация PowerPoint</vt:lpstr>
      <vt:lpstr>Презентация PowerPoint</vt:lpstr>
      <vt:lpstr>ЭЛЕКТРОННАЯ СХЕМА УСТРОЙСТВА</vt:lpstr>
      <vt:lpstr>Себестоимость устройства </vt:lpstr>
      <vt:lpstr>ПОСТАВЛЕННАЯ ЦЕЛЬ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Перемещение во времени</dc:title>
  <dc:subject>Зазеркалье</dc:subject>
  <dc:creator>Николай</dc:creator>
  <cp:lastModifiedBy>Николай</cp:lastModifiedBy>
  <cp:revision>56</cp:revision>
  <dcterms:created xsi:type="dcterms:W3CDTF">2012-01-16T14:15:47Z</dcterms:created>
  <dcterms:modified xsi:type="dcterms:W3CDTF">2016-02-02T20:10:27Z</dcterms:modified>
</cp:coreProperties>
</file>