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71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9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08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55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79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43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03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3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26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0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67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880FE-94D5-4F66-B2C0-A0075F8B51FD}" type="datetimeFigureOut">
              <a:rPr lang="ru-RU" smtClean="0"/>
              <a:pPr/>
              <a:t>26.04.2016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F637-011A-4066-84B7-26B79F3F08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00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nature-time.ru/wp-content/uploads/2013/12/razlozhivshayasya-batareyka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/>
          </a:bodyPr>
          <a:lstStyle/>
          <a:p>
            <a:r>
              <a:rPr lang="ru-RU" b="1" dirty="0"/>
              <a:t>Переработка </a:t>
            </a:r>
            <a:r>
              <a:rPr lang="ru-RU" b="1" dirty="0" smtClean="0"/>
              <a:t>и утилизация аккумуляторов </a:t>
            </a:r>
            <a:r>
              <a:rPr lang="ru-RU" b="1" dirty="0"/>
              <a:t>и батареек.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Проект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416824" cy="2000834"/>
          </a:xfrm>
        </p:spPr>
        <p:txBody>
          <a:bodyPr>
            <a:noAutofit/>
          </a:bodyPr>
          <a:lstStyle/>
          <a:p>
            <a:r>
              <a:rPr lang="ru-RU" i="1" dirty="0" smtClean="0"/>
              <a:t> </a:t>
            </a:r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Сортировка по уровню заряда при утилизации и переработки.</a:t>
            </a:r>
            <a:b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357166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МКОУ </a:t>
            </a:r>
            <a:r>
              <a:rPr lang="ru-RU" dirty="0" err="1" smtClean="0"/>
              <a:t>Воронцовская</a:t>
            </a:r>
            <a:r>
              <a:rPr lang="ru-RU" dirty="0" smtClean="0"/>
              <a:t> СОШ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14480" y="5643578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Выполнил ученик 6 класса     Акулов Роман</a:t>
            </a:r>
          </a:p>
          <a:p>
            <a:r>
              <a:rPr lang="ru-RU" dirty="0" smtClean="0"/>
              <a:t>Руководитель  работы    Рыбалкин В.Н.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95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88640"/>
            <a:ext cx="8229600" cy="1143000"/>
          </a:xfrm>
        </p:spPr>
        <p:txBody>
          <a:bodyPr/>
          <a:lstStyle/>
          <a:p>
            <a:r>
              <a:rPr lang="ru-RU" dirty="0" smtClean="0"/>
              <a:t>Общая схема установки.</a:t>
            </a:r>
            <a:endParaRPr lang="ru-RU" dirty="0"/>
          </a:p>
        </p:txBody>
      </p:sp>
      <p:sp>
        <p:nvSpPr>
          <p:cNvPr id="4" name="Трапеция 3"/>
          <p:cNvSpPr/>
          <p:nvPr/>
        </p:nvSpPr>
        <p:spPr>
          <a:xfrm rot="10800000">
            <a:off x="1040964" y="1628800"/>
            <a:ext cx="1368152" cy="864096"/>
          </a:xfrm>
          <a:prstGeom prst="trapezoid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87624" y="3068960"/>
            <a:ext cx="6048672" cy="93610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6372200" y="3198162"/>
            <a:ext cx="720080" cy="677699"/>
          </a:xfrm>
          <a:prstGeom prst="flowChartConnector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1236048" y="3198161"/>
            <a:ext cx="720080" cy="677699"/>
          </a:xfrm>
          <a:prstGeom prst="flowChartConnector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411760" y="2852936"/>
            <a:ext cx="288032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3275856" y="2838266"/>
            <a:ext cx="288032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1437007" y="2838266"/>
            <a:ext cx="288032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825" y="2824459"/>
            <a:ext cx="3111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Блок-схема: процесс 15"/>
          <p:cNvSpPr/>
          <p:nvPr/>
        </p:nvSpPr>
        <p:spPr>
          <a:xfrm>
            <a:off x="5220072" y="2824459"/>
            <a:ext cx="288032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179767" y="2852936"/>
            <a:ext cx="288032" cy="2160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данные 14"/>
          <p:cNvSpPr/>
          <p:nvPr/>
        </p:nvSpPr>
        <p:spPr>
          <a:xfrm>
            <a:off x="7268510" y="2688954"/>
            <a:ext cx="1191921" cy="1872208"/>
          </a:xfrm>
          <a:prstGeom prst="flowChartInputOutpu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типовой процесс 17"/>
          <p:cNvSpPr/>
          <p:nvPr/>
        </p:nvSpPr>
        <p:spPr>
          <a:xfrm>
            <a:off x="7596336" y="1628800"/>
            <a:ext cx="1440160" cy="864096"/>
          </a:xfrm>
          <a:prstGeom prst="flowChartPredefined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1901987" y="2546943"/>
            <a:ext cx="452988" cy="509208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2814471" y="2559752"/>
            <a:ext cx="452988" cy="509208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3730837" y="2545082"/>
            <a:ext cx="452988" cy="509208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4644008" y="2545082"/>
            <a:ext cx="452988" cy="509208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5726779" y="2559484"/>
            <a:ext cx="452988" cy="509208"/>
          </a:xfrm>
          <a:prstGeom prst="flowChartConnector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7380312" y="3537010"/>
            <a:ext cx="1296144" cy="88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с одним вырезанным скругленным углом 24"/>
          <p:cNvSpPr/>
          <p:nvPr/>
        </p:nvSpPr>
        <p:spPr>
          <a:xfrm>
            <a:off x="8560263" y="2976372"/>
            <a:ext cx="467544" cy="1209323"/>
          </a:xfrm>
          <a:prstGeom prst="snip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3730837" y="2276872"/>
            <a:ext cx="452988" cy="56139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644008" y="2276872"/>
            <a:ext cx="452988" cy="522814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8-конечная звезда 27"/>
          <p:cNvSpPr/>
          <p:nvPr/>
        </p:nvSpPr>
        <p:spPr>
          <a:xfrm>
            <a:off x="1236048" y="3248978"/>
            <a:ext cx="691474" cy="576064"/>
          </a:xfrm>
          <a:prstGeom prst="star8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8-конечная звезда 29"/>
          <p:cNvSpPr/>
          <p:nvPr/>
        </p:nvSpPr>
        <p:spPr>
          <a:xfrm>
            <a:off x="6400806" y="3248980"/>
            <a:ext cx="691474" cy="576064"/>
          </a:xfrm>
          <a:prstGeom prst="star8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437007" y="2060848"/>
            <a:ext cx="49051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585727" y="3428466"/>
            <a:ext cx="49051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83825" y="2068136"/>
            <a:ext cx="49051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3267459" y="1916832"/>
            <a:ext cx="32003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7092280" y="2060848"/>
            <a:ext cx="936104" cy="753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6732240" y="4185695"/>
            <a:ext cx="1008112" cy="7554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292301" y="1767603"/>
            <a:ext cx="49051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740352" y="2976372"/>
            <a:ext cx="49051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55576" y="4561162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 Бункер для загрузки батареек.</a:t>
            </a:r>
          </a:p>
          <a:p>
            <a:r>
              <a:rPr lang="ru-RU" dirty="0" smtClean="0"/>
              <a:t>2-конвейер</a:t>
            </a:r>
          </a:p>
          <a:p>
            <a:r>
              <a:rPr lang="ru-RU" dirty="0" smtClean="0"/>
              <a:t>3- Узел проверки заряда  батареек.</a:t>
            </a:r>
          </a:p>
          <a:p>
            <a:r>
              <a:rPr lang="ru-RU" dirty="0" smtClean="0"/>
              <a:t>4- Лоток для разряженных батареек.</a:t>
            </a:r>
          </a:p>
          <a:p>
            <a:r>
              <a:rPr lang="ru-RU" dirty="0" smtClean="0"/>
              <a:t>5- сортировочная лопатка.</a:t>
            </a:r>
          </a:p>
          <a:p>
            <a:r>
              <a:rPr lang="ru-RU" dirty="0" smtClean="0"/>
              <a:t>6 – сервопривод сортировочной лопатки.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868144" y="4941168"/>
            <a:ext cx="2362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конвейер разряда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36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1475656" y="2204864"/>
            <a:ext cx="6120680" cy="864096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8-конечная звезда 4"/>
          <p:cNvSpPr/>
          <p:nvPr/>
        </p:nvSpPr>
        <p:spPr>
          <a:xfrm>
            <a:off x="1619672" y="2204864"/>
            <a:ext cx="792088" cy="864096"/>
          </a:xfrm>
          <a:prstGeom prst="star8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8-конечная звезда 5"/>
          <p:cNvSpPr/>
          <p:nvPr/>
        </p:nvSpPr>
        <p:spPr>
          <a:xfrm>
            <a:off x="6948264" y="2204864"/>
            <a:ext cx="792088" cy="864096"/>
          </a:xfrm>
          <a:prstGeom prst="star8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835696" y="2023940"/>
            <a:ext cx="288032" cy="1809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925" y="1987081"/>
            <a:ext cx="31115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Блок-схема: процесс 8"/>
          <p:cNvSpPr/>
          <p:nvPr/>
        </p:nvSpPr>
        <p:spPr>
          <a:xfrm>
            <a:off x="3635896" y="2023176"/>
            <a:ext cx="288032" cy="1809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515751" y="2023176"/>
            <a:ext cx="288032" cy="1809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436096" y="2023176"/>
            <a:ext cx="288032" cy="1809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6300192" y="2025844"/>
            <a:ext cx="288032" cy="1809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7200292" y="2023176"/>
            <a:ext cx="288032" cy="18092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174890" y="1719262"/>
            <a:ext cx="473740" cy="487506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36" y="1694005"/>
            <a:ext cx="493713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Блок-схема: узел 15"/>
          <p:cNvSpPr/>
          <p:nvPr/>
        </p:nvSpPr>
        <p:spPr>
          <a:xfrm>
            <a:off x="4017716" y="1694005"/>
            <a:ext cx="473740" cy="487506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4962356" y="1716594"/>
            <a:ext cx="473740" cy="487506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5724128" y="1694005"/>
            <a:ext cx="473740" cy="487506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6711394" y="1629819"/>
            <a:ext cx="473740" cy="487506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Трапеция 13"/>
          <p:cNvSpPr/>
          <p:nvPr/>
        </p:nvSpPr>
        <p:spPr>
          <a:xfrm rot="10800000">
            <a:off x="0" y="3212975"/>
            <a:ext cx="1836204" cy="792089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7488324" y="404664"/>
            <a:ext cx="828092" cy="12893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899592" y="1340768"/>
            <a:ext cx="360040" cy="866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Куб 24"/>
          <p:cNvSpPr/>
          <p:nvPr/>
        </p:nvSpPr>
        <p:spPr>
          <a:xfrm>
            <a:off x="4803783" y="3068960"/>
            <a:ext cx="1784441" cy="1665476"/>
          </a:xfrm>
          <a:prstGeom prst="cub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199226" y="3901698"/>
            <a:ext cx="761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538149" y="2636912"/>
            <a:ext cx="479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552137" y="1865323"/>
            <a:ext cx="5565462" cy="1436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с одним вырезанным скругленным углом 28"/>
          <p:cNvSpPr/>
          <p:nvPr/>
        </p:nvSpPr>
        <p:spPr>
          <a:xfrm>
            <a:off x="7857365" y="2317577"/>
            <a:ext cx="918102" cy="1944216"/>
          </a:xfrm>
          <a:prstGeom prst="snip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172400" y="321297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39552" y="54868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 загрузочному бункеру </a:t>
            </a:r>
            <a:endParaRPr lang="ru-RU" dirty="0"/>
          </a:p>
        </p:txBody>
      </p:sp>
      <p:sp>
        <p:nvSpPr>
          <p:cNvPr id="2049" name="TextBox 2048"/>
          <p:cNvSpPr txBox="1"/>
          <p:nvPr/>
        </p:nvSpPr>
        <p:spPr>
          <a:xfrm>
            <a:off x="3538149" y="1195011"/>
            <a:ext cx="479567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197868" y="404664"/>
            <a:ext cx="1830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сортировочной лопатки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4449886"/>
            <a:ext cx="32383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7- Конвейер.</a:t>
            </a:r>
          </a:p>
          <a:p>
            <a:r>
              <a:rPr lang="ru-RU" dirty="0" smtClean="0"/>
              <a:t>8 - сервопривод конвейера.</a:t>
            </a:r>
          </a:p>
          <a:p>
            <a:r>
              <a:rPr lang="ru-RU" dirty="0" smtClean="0"/>
              <a:t>9 – Узел разряда батарей .</a:t>
            </a:r>
          </a:p>
          <a:p>
            <a:r>
              <a:rPr lang="ru-RU" dirty="0" smtClean="0"/>
              <a:t>10- Контролер.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10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8208912" cy="5976664"/>
          </a:xfrm>
        </p:spPr>
      </p:pic>
    </p:spTree>
    <p:extLst>
      <p:ext uri="{BB962C8B-B14F-4D97-AF65-F5344CB8AC3E}">
        <p14:creationId xmlns:p14="http://schemas.microsoft.com/office/powerpoint/2010/main" val="231742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4664"/>
            <a:ext cx="8496944" cy="6102678"/>
          </a:xfrm>
        </p:spPr>
      </p:pic>
    </p:spTree>
    <p:extLst>
      <p:ext uri="{BB962C8B-B14F-4D97-AF65-F5344CB8AC3E}">
        <p14:creationId xmlns:p14="http://schemas.microsoft.com/office/powerpoint/2010/main" val="30997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Практическое применение установки.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572560" cy="4786346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1. На  предприятиях переработки батареек.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2. На пунктах сбора батареек для дальнейшей </a:t>
            </a:r>
            <a:r>
              <a:rPr lang="ru-RU" dirty="0" smtClean="0">
                <a:solidFill>
                  <a:srgbClr val="FF0000"/>
                </a:solidFill>
              </a:rPr>
              <a:t>безопасной транспортировки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к местам утилизации и переработки.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3. В </a:t>
            </a:r>
            <a:r>
              <a:rPr lang="ru-RU" dirty="0" smtClean="0">
                <a:solidFill>
                  <a:srgbClr val="FF0000"/>
                </a:solidFill>
              </a:rPr>
              <a:t>терминалах оплаты мобильной связи и коммунальных услуг </a:t>
            </a:r>
            <a:r>
              <a:rPr lang="ru-RU" dirty="0" smtClean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B05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их  дополнительной возможностью сбора батареек. 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4.В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специализированных  терминалах  </a:t>
            </a:r>
            <a:r>
              <a:rPr lang="ru-RU" dirty="0" smtClean="0">
                <a:solidFill>
                  <a:srgbClr val="002060"/>
                </a:solidFill>
              </a:rPr>
              <a:t>для сбора и сортировки батареек.</a:t>
            </a:r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" y="1628800"/>
            <a:ext cx="8229600" cy="4310956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smtClean="0"/>
              <a:t>       Из </a:t>
            </a:r>
            <a:r>
              <a:rPr lang="ru-RU" u="sng" dirty="0"/>
              <a:t>всего объема мирового производства батареек и аккумуляторов перерабатывается только 3%, при этом в каких-то странах больше занимаются переработкой, в каких-то вообще не занимаются. В США перерабатывается около 60% батарей (20-40% литий-ионных и 97% свинцово-кислотных), в большинстве европейских стран перерабатывается 25-45%, в Австралии — около 80%. </a:t>
            </a:r>
            <a:endParaRPr lang="ru-RU" u="sng" dirty="0" smtClean="0"/>
          </a:p>
          <a:p>
            <a:r>
              <a:rPr lang="ru-RU" u="sng" dirty="0"/>
              <a:t> </a:t>
            </a:r>
            <a:r>
              <a:rPr lang="ru-RU" u="sng" dirty="0" smtClean="0"/>
              <a:t>    В </a:t>
            </a:r>
            <a:r>
              <a:rPr lang="ru-RU" u="sng" dirty="0"/>
              <a:t>развивающихся странах практически не занимаются переработкой и батареи выбрасываются с бытовым </a:t>
            </a:r>
            <a:r>
              <a:rPr lang="ru-RU" u="sng" dirty="0" smtClean="0"/>
              <a:t>мусором в том числе и в </a:t>
            </a:r>
            <a:r>
              <a:rPr lang="ru-RU" u="sng" dirty="0" smtClean="0">
                <a:solidFill>
                  <a:srgbClr val="FF0000"/>
                </a:solidFill>
              </a:rPr>
              <a:t>России.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663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rgbClr val="FF0000"/>
                </a:solidFill>
              </a:rPr>
              <a:t>Переработка аккумуляторов и батареек</a:t>
            </a:r>
            <a:r>
              <a:rPr lang="ru-RU" sz="2400" i="1" u="sng" dirty="0" smtClean="0">
                <a:solidFill>
                  <a:srgbClr val="FF0000"/>
                </a:solidFill>
              </a:rPr>
              <a:t> – это проблема, которая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сейчас встала перед всеми странами мира. </a:t>
            </a:r>
            <a:endParaRPr lang="ru-RU" sz="24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Зачем нужна переработка аккумуляторов батареек?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 descr="Зачем нужна переработка аккумуляторов и батареек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653381"/>
            <a:ext cx="59055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7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lvl="1"/>
            <a:r>
              <a:rPr lang="ru-RU" u="sng" dirty="0"/>
              <a:t>При попадании на свалку, металлический цилиндр из элемента со временем начинает подвергаться коррозии, и </a:t>
            </a:r>
            <a:r>
              <a:rPr lang="ru-RU" u="sng" dirty="0" smtClean="0"/>
              <a:t>химические элементы </a:t>
            </a:r>
            <a:r>
              <a:rPr lang="ru-RU" u="sng" dirty="0"/>
              <a:t>постепенно растворяется, просачиваясь в систему водоснабжения. У человека растворимые соединения </a:t>
            </a:r>
            <a:r>
              <a:rPr lang="ru-RU" u="sng" dirty="0" smtClean="0"/>
              <a:t>тяжелых металлов </a:t>
            </a:r>
            <a:r>
              <a:rPr lang="ru-RU" u="sng" dirty="0"/>
              <a:t>поражают центральную нервную систему, печень и почки, нарушают фосфорно-кальциевый обмен. </a:t>
            </a:r>
            <a:endParaRPr lang="ru-RU" u="sng" dirty="0" smtClean="0"/>
          </a:p>
          <a:p>
            <a:pPr lvl="1"/>
            <a:r>
              <a:rPr lang="ru-RU" u="sng" dirty="0" smtClean="0">
                <a:solidFill>
                  <a:srgbClr val="FF0000"/>
                </a:solidFill>
              </a:rPr>
              <a:t>1 выброшенная батарейка заражает до 20 </a:t>
            </a:r>
            <a:r>
              <a:rPr lang="ru-RU" u="sng" dirty="0" err="1" smtClean="0">
                <a:solidFill>
                  <a:srgbClr val="FF0000"/>
                </a:solidFill>
              </a:rPr>
              <a:t>кв.м</a:t>
            </a:r>
            <a:endParaRPr lang="ru-RU" u="sng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ru-RU" u="sng" dirty="0">
                <a:solidFill>
                  <a:srgbClr val="FF0000"/>
                </a:solidFill>
              </a:rPr>
              <a:t>з</a:t>
            </a:r>
            <a:r>
              <a:rPr lang="ru-RU" u="sng" dirty="0" smtClean="0">
                <a:solidFill>
                  <a:srgbClr val="FF0000"/>
                </a:solidFill>
              </a:rPr>
              <a:t>емли.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b="1" u="sng" dirty="0"/>
              <a:t>При попадании на свалку батарейки в заряженном состоянии, ее корпус может быть поврежден сваленными сверху тяжелыми предметами, а это может привести к протеканию электролита и пожару. Пожары на свалках сложно тушить, при этом в воздух поднимается огромное количество вредных веществ. Так что перед переработкой литиевые батареи сначала полностью разряжаются.</a:t>
            </a:r>
            <a:r>
              <a:rPr lang="ru-RU" u="sng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763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Процесс переработки аккумуляторов и батареек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ru-RU" u="sng" dirty="0" smtClean="0"/>
              <a:t>Если </a:t>
            </a:r>
            <a:r>
              <a:rPr lang="ru-RU" u="sng" dirty="0"/>
              <a:t>предприятие занимается переработкой различных типов аккумуляторов, то переработка начинается с сортировки батарей в зависимости от состава и уровня заряда. Сортировка достаточно трудоемкий </a:t>
            </a:r>
            <a:r>
              <a:rPr lang="ru-RU" u="sng" dirty="0" smtClean="0"/>
              <a:t>процесс</a:t>
            </a:r>
            <a:r>
              <a:rPr lang="ru-RU" b="1" u="sng" dirty="0" smtClean="0"/>
              <a:t>.</a:t>
            </a:r>
          </a:p>
          <a:p>
            <a:r>
              <a:rPr lang="ru-RU" b="1" u="sng" dirty="0" smtClean="0">
                <a:solidFill>
                  <a:srgbClr val="FF0000"/>
                </a:solidFill>
              </a:rPr>
              <a:t>Как </a:t>
            </a:r>
            <a:r>
              <a:rPr lang="ru-RU" b="1" u="sng" dirty="0">
                <a:solidFill>
                  <a:srgbClr val="FF0000"/>
                </a:solidFill>
              </a:rPr>
              <a:t>утверждают перерабатывающие компании, процесс переработки будет тогда выгодным бизнесом, когда наладится постоянный поток отсортированных батарей.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67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dirty="0"/>
              <a:t>Совместное исследование, проведенное в Европе организациями </a:t>
            </a:r>
            <a:r>
              <a:rPr lang="ru-RU" dirty="0" err="1"/>
              <a:t>Battery</a:t>
            </a:r>
            <a:r>
              <a:rPr lang="ru-RU" dirty="0"/>
              <a:t> </a:t>
            </a:r>
            <a:r>
              <a:rPr lang="ru-RU" dirty="0" err="1"/>
              <a:t>Back</a:t>
            </a:r>
            <a:r>
              <a:rPr lang="ru-RU" dirty="0"/>
              <a:t>, </a:t>
            </a:r>
            <a:r>
              <a:rPr lang="ru-RU" dirty="0" err="1"/>
              <a:t>European</a:t>
            </a:r>
            <a:r>
              <a:rPr lang="ru-RU" dirty="0"/>
              <a:t> </a:t>
            </a:r>
            <a:r>
              <a:rPr lang="ru-RU" dirty="0" err="1"/>
              <a:t>Recycling</a:t>
            </a:r>
            <a:r>
              <a:rPr lang="ru-RU" dirty="0"/>
              <a:t> </a:t>
            </a:r>
            <a:r>
              <a:rPr lang="ru-RU" dirty="0" err="1"/>
              <a:t>Platform</a:t>
            </a:r>
            <a:r>
              <a:rPr lang="ru-RU" dirty="0"/>
              <a:t>, фондом </a:t>
            </a:r>
            <a:r>
              <a:rPr lang="ru-RU" dirty="0" err="1"/>
              <a:t>Energy</a:t>
            </a:r>
            <a:r>
              <a:rPr lang="ru-RU" dirty="0"/>
              <a:t> </a:t>
            </a:r>
            <a:r>
              <a:rPr lang="ru-RU" dirty="0" err="1"/>
              <a:t>Saving</a:t>
            </a:r>
            <a:r>
              <a:rPr lang="ru-RU" dirty="0"/>
              <a:t> </a:t>
            </a:r>
            <a:r>
              <a:rPr lang="ru-RU" dirty="0" err="1"/>
              <a:t>Trust</a:t>
            </a:r>
            <a:r>
              <a:rPr lang="ru-RU" dirty="0"/>
              <a:t> и брендом </a:t>
            </a:r>
            <a:r>
              <a:rPr lang="ru-RU" dirty="0" err="1"/>
              <a:t>Duracell</a:t>
            </a:r>
            <a:r>
              <a:rPr lang="ru-RU" dirty="0"/>
              <a:t>, показало, что в каждой третьей утилизированной батарейке остается до 40 процентов заряда.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Каждая </a:t>
            </a:r>
            <a:r>
              <a:rPr lang="ru-RU" b="1" dirty="0">
                <a:solidFill>
                  <a:srgbClr val="FF0000"/>
                </a:solidFill>
              </a:rPr>
              <a:t>третья выброшенная батарейка не израсходована на 40 процентов!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_c9d94a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500306"/>
            <a:ext cx="7670800" cy="3835400"/>
          </a:xfrm>
        </p:spPr>
      </p:pic>
      <p:sp>
        <p:nvSpPr>
          <p:cNvPr id="7" name="Прямоугольная выноска 6"/>
          <p:cNvSpPr/>
          <p:nvPr/>
        </p:nvSpPr>
        <p:spPr>
          <a:xfrm>
            <a:off x="928662" y="714356"/>
            <a:ext cx="3286148" cy="142876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4643438" y="714356"/>
            <a:ext cx="3286148" cy="1428760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>
            <a:stCxn id="7" idx="4"/>
          </p:cNvCxnSpPr>
          <p:nvPr/>
        </p:nvCxnSpPr>
        <p:spPr>
          <a:xfrm rot="16200000" flipH="1">
            <a:off x="1068567" y="3140276"/>
            <a:ext cx="2107421" cy="470289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571736" y="2285992"/>
            <a:ext cx="3000396" cy="207170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42976" y="1071546"/>
            <a:ext cx="2864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Вредные химические</a:t>
            </a:r>
          </a:p>
          <a:p>
            <a:pPr algn="ctr"/>
            <a:r>
              <a:rPr lang="ru-RU" sz="2000" b="1" dirty="0" smtClean="0"/>
              <a:t> элементы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14876" y="1071546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Остаточный  заряд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88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Сортировка 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батареек  по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уровню заряда при утилизации и переработки.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i="1" dirty="0">
                <a:solidFill>
                  <a:schemeClr val="accent6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452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Переработка и утилизация аккумуляторов и батареек. Проект</vt:lpstr>
      <vt:lpstr>Презентация PowerPoint</vt:lpstr>
      <vt:lpstr>Зачем нужна переработка аккумуляторов батареек? </vt:lpstr>
      <vt:lpstr>Презентация PowerPoint</vt:lpstr>
      <vt:lpstr>Презентация PowerPoint</vt:lpstr>
      <vt:lpstr>Процесс переработки аккумуляторов и батареек </vt:lpstr>
      <vt:lpstr>Презентация PowerPoint</vt:lpstr>
      <vt:lpstr>Презентация PowerPoint</vt:lpstr>
      <vt:lpstr>        Сортировка  батареек  по уровню заряда при утилизации и переработки. </vt:lpstr>
      <vt:lpstr>Общая схема установки.</vt:lpstr>
      <vt:lpstr>Презентация PowerPoint</vt:lpstr>
      <vt:lpstr>Презентация PowerPoint</vt:lpstr>
      <vt:lpstr>Презентация PowerPoint</vt:lpstr>
      <vt:lpstr>Практическое применение установки.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Переработка аккумуляторов и батареек.</dc:title>
  <dc:creator>Воронцовская СОШ</dc:creator>
  <cp:lastModifiedBy>Воронцовская СОШ</cp:lastModifiedBy>
  <cp:revision>21</cp:revision>
  <cp:lastPrinted>2016-04-22T18:12:28Z</cp:lastPrinted>
  <dcterms:created xsi:type="dcterms:W3CDTF">2016-04-22T15:42:40Z</dcterms:created>
  <dcterms:modified xsi:type="dcterms:W3CDTF">2016-04-26T11:19:01Z</dcterms:modified>
</cp:coreProperties>
</file>